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8" r:id="rId3"/>
    <p:sldId id="259" r:id="rId4"/>
    <p:sldId id="257" r:id="rId5"/>
    <p:sldId id="263" r:id="rId6"/>
    <p:sldId id="279" r:id="rId7"/>
    <p:sldId id="260" r:id="rId8"/>
    <p:sldId id="277" r:id="rId9"/>
    <p:sldId id="275" r:id="rId10"/>
    <p:sldId id="266" r:id="rId11"/>
    <p:sldId id="276" r:id="rId12"/>
    <p:sldId id="262" r:id="rId13"/>
    <p:sldId id="278" r:id="rId14"/>
    <p:sldId id="264" r:id="rId15"/>
    <p:sldId id="265" r:id="rId16"/>
    <p:sldId id="273" r:id="rId17"/>
    <p:sldId id="272" r:id="rId18"/>
    <p:sldId id="271" r:id="rId19"/>
    <p:sldId id="2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B1121C-7D5D-2E8B-E043-0E64D34052AC}" name="Maryam Tavakoli Hosseinabadi" initials="" userId="matavako@microsoft.com" providerId="O365"/>
  <p188:author id="{3BFA314B-C57F-ABBE-15E7-1DF05F0D7E1F}" name="Wolfgang Pauli" initials="" userId="wopauli@microsoft.com" providerId="O365"/>
  <p188:author id="{B6C332D5-8426-7F25-E41D-0D9537A98AA8}" name="Maryam Tavakoli Hosseinabadi" initials="MH" userId="S::matavako@microsoft.com::ae102db0-eec8-49d0-9bfb-ebb122f3c837" providerId="AD"/>
  <p188:author id="{F6867CDA-43EC-35B8-41C8-57E7F1374FE4}" name="Robert Horton" initials="RH" userId="S::rhorton@microsoft.com::885a253a-1f89-43e3-bab8-4c3002513a21" providerId="AD"/>
  <p188:author id="{1C9CD5F4-36F8-0101-C7E1-65D13FDDEB45}" name="Wolfgang Pauli" initials="WP" userId="S::wopauli@microsoft.com::762b418d-34ab-46e7-b974-7b01d89f341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4472C4"/>
    <a:srgbClr val="F2F2F2"/>
    <a:srgbClr val="8497B0"/>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EF4A43-F738-49AD-9EA4-F2D7CA064B95}" v="2081" dt="2022-05-17T00:33:42.243"/>
    <p1510:client id="{1422FE3D-B727-FAA6-26E9-2D0A57980E4A}" v="37" dt="2022-05-17T05:51:44.537"/>
    <p1510:client id="{26B009B3-C57D-DF63-0384-859840F93271}" v="3" dt="2022-05-16T23:30:14.524"/>
    <p1510:client id="{3B7C1C08-D454-B31D-872C-C9D10EF34DB1}" v="58" dt="2022-05-16T21:20:42.520"/>
    <p1510:client id="{56C32C08-1033-48EB-9C7C-EF8279F31A3E}" v="21" dt="2022-05-17T01:56:38.127"/>
    <p1510:client id="{5CED6466-F3CB-4A83-8DBB-9EACD952AC2F}" v="860" dt="2022-05-16T22:47:19.102"/>
    <p1510:client id="{E4DB52DD-B931-6B5D-4B2C-56460C67D305}" v="653" dt="2022-05-16T18:17:0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80" autoAdjust="0"/>
  </p:normalViewPr>
  <p:slideViewPr>
    <p:cSldViewPr snapToGrid="0">
      <p:cViewPr varScale="1">
        <p:scale>
          <a:sx n="83" d="100"/>
          <a:sy n="83" d="100"/>
        </p:scale>
        <p:origin x="446" y="5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8/10/relationships/authors" Target="authors.xml"/></Relationships>
</file>

<file path=ppt/media/hdphoto1.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0D11E-E1B0-4FC1-AA03-07AA0ED617D8}" type="datetimeFigureOut">
              <a:rPr lang="en-US" smtClean="0"/>
              <a:t>11/9/2022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64E54-8E17-4238-B528-AF0A253921BB}" type="slidenum">
              <a:rPr lang="en-US" smtClean="0"/>
              <a:t>‹#›</a:t>
            </a:fld>
            <a:endParaRPr lang="en-US"/>
          </a:p>
        </p:txBody>
      </p:sp>
    </p:spTree>
    <p:extLst>
      <p:ext uri="{BB962C8B-B14F-4D97-AF65-F5344CB8AC3E}">
        <p14:creationId xmlns:p14="http://schemas.microsoft.com/office/powerpoint/2010/main" val="27030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QL_syntax"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Relational_databas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assume most attendees are probably somewhere on this spectrum between student and teacher.</a:t>
            </a:r>
          </a:p>
          <a:p>
            <a:endParaRPr lang="en-US" dirty="0">
              <a:cs typeface="Calibri"/>
            </a:endParaRPr>
          </a:p>
          <a:p>
            <a:r>
              <a:rPr lang="en-US" dirty="0">
                <a:cs typeface="Calibri"/>
              </a:rPr>
              <a:t>Clinicians in medical informatics don't necessarily need to become full-time data scientists, but they do need to provide oversight and sanity checking.</a:t>
            </a:r>
          </a:p>
        </p:txBody>
      </p:sp>
      <p:sp>
        <p:nvSpPr>
          <p:cNvPr id="4" name="Slide Number Placeholder 3"/>
          <p:cNvSpPr>
            <a:spLocks noGrp="1"/>
          </p:cNvSpPr>
          <p:nvPr>
            <p:ph type="sldNum" sz="quarter" idx="5"/>
          </p:nvPr>
        </p:nvSpPr>
        <p:spPr/>
        <p:txBody>
          <a:bodyPr/>
          <a:lstStyle/>
          <a:p>
            <a:fld id="{0F064E54-8E17-4238-B528-AF0A253921BB}" type="slidenum">
              <a:rPr lang="en-US" smtClean="0"/>
              <a:t>2</a:t>
            </a:fld>
            <a:endParaRPr lang="en-US"/>
          </a:p>
        </p:txBody>
      </p:sp>
    </p:spTree>
    <p:extLst>
      <p:ext uri="{BB962C8B-B14F-4D97-AF65-F5344CB8AC3E}">
        <p14:creationId xmlns:p14="http://schemas.microsoft.com/office/powerpoint/2010/main" val="4016732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use the SQL-Queries to find the information we need using the entities, their attributes, and their relationship together. Here we want to find all the encounters of patient “John Smith” for a “covid” condition in the database. Therefore, we will need to:</a:t>
            </a:r>
          </a:p>
          <a:p>
            <a:pPr marL="228600" indent="-228600">
              <a:buAutoNum type="arabicParenR"/>
            </a:pPr>
            <a:r>
              <a:rPr lang="en-US" dirty="0"/>
              <a:t>Search for the record/s in table Patient, to find the one/s belong to “John Smith” =&gt; This gives us one or more </a:t>
            </a:r>
            <a:r>
              <a:rPr lang="en-US" b="1" dirty="0"/>
              <a:t>Patient Id</a:t>
            </a:r>
            <a:r>
              <a:rPr lang="en-US" b="0"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p.FIRST</a:t>
            </a:r>
            <a:r>
              <a:rPr lang="en-US" sz="1200" b="1" dirty="0">
                <a:solidFill>
                  <a:schemeClr val="accent2">
                    <a:lumMod val="75000"/>
                  </a:schemeClr>
                </a:solidFill>
                <a:cs typeface="Calibri Light"/>
              </a:rPr>
              <a:t> = 'John' </a:t>
            </a:r>
            <a:r>
              <a:rPr lang="en-US" sz="1200" b="1" dirty="0">
                <a:solidFill>
                  <a:schemeClr val="accent1">
                    <a:lumMod val="50000"/>
                  </a:schemeClr>
                </a:solidFill>
                <a:cs typeface="Calibri Light"/>
              </a:rPr>
              <a:t>AND </a:t>
            </a:r>
            <a:r>
              <a:rPr lang="en-US" sz="1200" b="1" dirty="0" err="1">
                <a:solidFill>
                  <a:schemeClr val="accent2">
                    <a:lumMod val="75000"/>
                  </a:schemeClr>
                </a:solidFill>
                <a:cs typeface="Calibri Light"/>
              </a:rPr>
              <a:t>p.LAST</a:t>
            </a:r>
            <a:r>
              <a:rPr lang="en-US" sz="1200" b="1" dirty="0">
                <a:solidFill>
                  <a:schemeClr val="accent2">
                    <a:lumMod val="75000"/>
                  </a:schemeClr>
                </a:solidFill>
                <a:cs typeface="Calibri Light"/>
              </a:rPr>
              <a:t>='Smith’</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1" dirty="0"/>
          </a:p>
          <a:p>
            <a:pPr marL="228600" indent="-228600">
              <a:buAutoNum type="arabicParenR"/>
            </a:pPr>
            <a:r>
              <a:rPr lang="en-US" dirty="0"/>
              <a:t>Then, search Encounters table to find Patient-ID from step 1 =&gt; This gives us a list of </a:t>
            </a:r>
            <a:r>
              <a:rPr lang="en-US" b="1" dirty="0"/>
              <a:t>Encounters Id</a:t>
            </a:r>
            <a:r>
              <a:rPr lang="en-US" b="0" dirty="0"/>
              <a:t>.</a:t>
            </a:r>
          </a:p>
          <a:p>
            <a:pPr marL="628650" lvl="1" indent="-171450">
              <a:buFontTx/>
              <a:buChar char="-"/>
            </a:pPr>
            <a:r>
              <a:rPr lang="en-US" sz="1200" b="1" dirty="0" err="1">
                <a:solidFill>
                  <a:schemeClr val="accent2">
                    <a:lumMod val="75000"/>
                  </a:schemeClr>
                </a:solidFill>
                <a:cs typeface="Calibri Light"/>
              </a:rPr>
              <a:t>p.Id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e.PATIENT</a:t>
            </a:r>
            <a:r>
              <a:rPr lang="en-US" sz="1200" b="1" dirty="0">
                <a:solidFill>
                  <a:schemeClr val="accent2">
                    <a:lumMod val="75000"/>
                  </a:schemeClr>
                </a:solidFill>
                <a:cs typeface="Calibri Light"/>
              </a:rPr>
              <a:t> </a:t>
            </a:r>
          </a:p>
          <a:p>
            <a:pPr marL="628650" lvl="1" indent="-171450">
              <a:buFontTx/>
              <a:buChar char="-"/>
            </a:pPr>
            <a:endParaRPr lang="en-US" b="0" dirty="0"/>
          </a:p>
          <a:p>
            <a:pPr marL="228600" indent="-228600">
              <a:buAutoNum type="arabicParenR"/>
            </a:pPr>
            <a:r>
              <a:rPr lang="en-US" dirty="0"/>
              <a:t>Then, search Conditions that belong to either of the Encounters in step 2 =&gt; This gives us a list of conditions.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e.Id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c.ENCOUNTER</a:t>
            </a:r>
            <a:endParaRPr lang="en-US" sz="1200" b="1" dirty="0">
              <a:solidFill>
                <a:schemeClr val="accent2">
                  <a:lumMod val="75000"/>
                </a:schemeClr>
              </a:solidFill>
              <a:cs typeface="Calibri Ligh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228600" indent="-228600">
              <a:buAutoNum type="arabicParenR"/>
            </a:pPr>
            <a:r>
              <a:rPr lang="en-US" dirty="0"/>
              <a:t>Then, display all the conditions from step 3 that has the word </a:t>
            </a:r>
            <a:r>
              <a:rPr lang="en-US" b="1" dirty="0"/>
              <a:t>“</a:t>
            </a:r>
            <a:r>
              <a:rPr lang="en-US" sz="1200" b="1" dirty="0" err="1">
                <a:cs typeface="Calibri Light"/>
              </a:rPr>
              <a:t>diabete</a:t>
            </a:r>
            <a:r>
              <a:rPr lang="en-US" b="1" dirty="0"/>
              <a:t>” </a:t>
            </a:r>
            <a:r>
              <a:rPr lang="en-US" dirty="0"/>
              <a:t>in the Description:</a:t>
            </a:r>
          </a:p>
          <a:p>
            <a:pPr marL="457200" lvl="1" indent="0">
              <a:buNone/>
            </a:pPr>
            <a:r>
              <a:rPr lang="en-US" dirty="0"/>
              <a:t>- </a:t>
            </a:r>
            <a:r>
              <a:rPr lang="en-US" sz="1200" b="1" dirty="0">
                <a:solidFill>
                  <a:schemeClr val="accent1">
                    <a:lumMod val="50000"/>
                  </a:schemeClr>
                </a:solidFill>
                <a:ea typeface="+mj-lt"/>
                <a:cs typeface="+mj-lt"/>
              </a:rPr>
              <a:t>LOWER</a:t>
            </a:r>
            <a:r>
              <a:rPr lang="en-US" sz="1200" b="1" dirty="0">
                <a:latin typeface="Consolas"/>
                <a:ea typeface="+mj-lt"/>
                <a:cs typeface="+mj-lt"/>
              </a:rPr>
              <a:t>(</a:t>
            </a:r>
            <a:r>
              <a:rPr lang="en-US" sz="1200" b="1" dirty="0" err="1">
                <a:solidFill>
                  <a:schemeClr val="accent2">
                    <a:lumMod val="75000"/>
                  </a:schemeClr>
                </a:solidFill>
                <a:ea typeface="+mj-lt"/>
                <a:cs typeface="+mj-lt"/>
              </a:rPr>
              <a:t>c.DESCRIPTION</a:t>
            </a:r>
            <a:r>
              <a:rPr lang="en-US" sz="1200" b="1" dirty="0">
                <a:ea typeface="+mj-lt"/>
                <a:cs typeface="+mj-lt"/>
              </a:rPr>
              <a:t>)</a:t>
            </a:r>
            <a:r>
              <a:rPr lang="en-US" sz="1200" b="1" dirty="0">
                <a:solidFill>
                  <a:schemeClr val="accent2">
                    <a:lumMod val="75000"/>
                  </a:schemeClr>
                </a:solidFill>
                <a:ea typeface="+mj-lt"/>
                <a:cs typeface="+mj-lt"/>
              </a:rPr>
              <a:t> </a:t>
            </a:r>
            <a:r>
              <a:rPr lang="en-US" sz="1200" b="1" dirty="0">
                <a:solidFill>
                  <a:schemeClr val="accent1">
                    <a:lumMod val="50000"/>
                  </a:schemeClr>
                </a:solidFill>
                <a:ea typeface="+mj-lt"/>
                <a:cs typeface="+mj-lt"/>
              </a:rPr>
              <a:t>LIKE </a:t>
            </a:r>
            <a:r>
              <a:rPr lang="en-US" sz="1200" b="1" dirty="0">
                <a:solidFill>
                  <a:schemeClr val="accent2">
                    <a:lumMod val="75000"/>
                  </a:schemeClr>
                </a:solidFill>
                <a:ea typeface="+mj-lt"/>
                <a:cs typeface="+mj-lt"/>
              </a:rPr>
              <a:t>'%</a:t>
            </a:r>
            <a:r>
              <a:rPr lang="en-US" sz="1200" b="1" dirty="0" err="1">
                <a:cs typeface="Calibri Light"/>
              </a:rPr>
              <a:t>diabete</a:t>
            </a:r>
            <a:r>
              <a:rPr lang="en-US" sz="1200" b="1" dirty="0">
                <a:solidFill>
                  <a:schemeClr val="accent2">
                    <a:lumMod val="75000"/>
                  </a:schemeClr>
                </a:solidFill>
                <a:ea typeface="+mj-lt"/>
                <a:cs typeface="+mj-lt"/>
              </a:rPr>
              <a:t>%’</a:t>
            </a:r>
            <a:endParaRPr lang="en-US" dirty="0"/>
          </a:p>
          <a:p>
            <a:pPr marL="171450" indent="-171450">
              <a:buFontTx/>
              <a:buChar char="-"/>
            </a:pPr>
            <a:endParaRPr lang="en-US" dirty="0"/>
          </a:p>
          <a:p>
            <a:pPr marL="0" indent="0">
              <a:buFontTx/>
              <a:buNone/>
            </a:pPr>
            <a:r>
              <a:rPr lang="en-US" dirty="0"/>
              <a:t>We call this Structured Query Language or SQL. More information on the syntax: </a:t>
            </a:r>
            <a:r>
              <a:rPr lang="en-US" dirty="0">
                <a:hlinkClick r:id="rId3"/>
              </a:rPr>
              <a:t>SQL syntax - Wikipedia</a:t>
            </a:r>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11</a:t>
            </a:fld>
            <a:endParaRPr lang="en-US"/>
          </a:p>
        </p:txBody>
      </p:sp>
    </p:spTree>
    <p:extLst>
      <p:ext uri="{BB962C8B-B14F-4D97-AF65-F5344CB8AC3E}">
        <p14:creationId xmlns:p14="http://schemas.microsoft.com/office/powerpoint/2010/main" val="273447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can see all the Entities in Synthea. The Yellow attributes are primary keys in each table and the blue ones are the foreign keys for defining relationships between the tables. With this information, you can draw its ERD (Entity-Relationship Diagram). Note that some tables are fine without any primary key, as no other table is referring to them [they are the many-side of the relationships] -- e.g., Medication table.</a:t>
            </a:r>
          </a:p>
          <a:p>
            <a:endParaRPr lang="en-US" dirty="0"/>
          </a:p>
          <a:p>
            <a:r>
              <a:rPr lang="en-US" dirty="0"/>
              <a:t>Note that CODE columns (in green) usually map to standard clinical vocabularies or ontologies such as SNOMED or ICD10. These tables are "denormalized" in that the code descriptions are copied into the tables, so you don't need to look them up every time. The downside of this denormalization is that the description for a given code is repeated each time the code appears, and it is possible for multiple descriptions to be stored for a code.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12</a:t>
            </a:fld>
            <a:endParaRPr lang="en-US"/>
          </a:p>
        </p:txBody>
      </p:sp>
    </p:spTree>
    <p:extLst>
      <p:ext uri="{BB962C8B-B14F-4D97-AF65-F5344CB8AC3E}">
        <p14:creationId xmlns:p14="http://schemas.microsoft.com/office/powerpoint/2010/main" val="364973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3:04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50871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These matrixes show how SNOMED concepts co-occur across encounters in real versus simulated data. </a:t>
            </a:r>
            <a:endParaRPr lang="en-US" dirty="0">
              <a:cs typeface="Calibri"/>
            </a:endParaRPr>
          </a:p>
          <a:p>
            <a:endParaRPr lang="en-US" dirty="0">
              <a:cs typeface="Calibri"/>
            </a:endParaRPr>
          </a:p>
          <a:p>
            <a:r>
              <a:rPr lang="en-US" dirty="0">
                <a:cs typeface="Calibri"/>
              </a:rPr>
              <a:t>The rows and columns each represent a SNOMED concept. The cells in the matrix are the frequency of the patients with the condition of the row also having the condition of the column. This metric (which we call 'confidence') is asymmetrical; all patients with diabetic retinopathy also have diabetes, but not all patients with diabetes have retinopathy.</a:t>
            </a:r>
          </a:p>
          <a:p>
            <a:endParaRPr lang="en-US" dirty="0">
              <a:cs typeface="Calibri"/>
            </a:endParaRPr>
          </a:p>
          <a:p>
            <a:r>
              <a:rPr lang="en-US" dirty="0"/>
              <a:t>We start with a zoomed-in portion of the matrix, so you can read the row and column labels. Then we zoom out to the larger matrix so you can see the overall patterns.</a:t>
            </a:r>
            <a:endParaRPr lang="en-US" dirty="0">
              <a:cs typeface="Calibri"/>
            </a:endParaRPr>
          </a:p>
          <a:p>
            <a:endParaRPr lang="en-US" dirty="0"/>
          </a:p>
          <a:p>
            <a:r>
              <a:rPr lang="en-US" dirty="0">
                <a:cs typeface="Calibri"/>
              </a:rPr>
              <a:t>The rows and columns have been clustered by similarity, so the order of terms in the rows is different from the order of the columns (if rows and columns were sorted in the same order, you would see a strong diagonal, since every item co-occurs with itself 100% of the time).</a:t>
            </a:r>
          </a:p>
          <a:p>
            <a:endParaRPr lang="en-US" dirty="0">
              <a:cs typeface="Calibri"/>
            </a:endParaRPr>
          </a:p>
          <a:p>
            <a:r>
              <a:rPr lang="en-US" dirty="0">
                <a:cs typeface="Calibri"/>
              </a:rPr>
              <a:t>The simulated data differs from real data in (at least) two fundamental ways: a large number of weak associations are missing, and many of the associations that are present are far </a:t>
            </a:r>
            <a:r>
              <a:rPr lang="en-US">
                <a:cs typeface="Calibri"/>
              </a:rPr>
              <a:t>too strong.</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14</a:t>
            </a:fld>
            <a:endParaRPr lang="en-US"/>
          </a:p>
        </p:txBody>
      </p:sp>
    </p:spTree>
    <p:extLst>
      <p:ext uri="{BB962C8B-B14F-4D97-AF65-F5344CB8AC3E}">
        <p14:creationId xmlns:p14="http://schemas.microsoft.com/office/powerpoint/2010/main" val="1963655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an example of a co-occurrence graph. It shows ingredients mined from recipes on the web; we want to know how often each ingredient co-occurs with other ingredients, because we want to use this to make recommendations for new recipes people may want to try in the future, based on what they liked in the past. The nodes are ingredients, and the edges are 'confidence'. The graph has been filtered to show only the common ingredients and the high-confidence edges. The first thing you may notice is some general structure: ingredients like sugar, flour, and unsalted butter appear in a small cluster around the 'egg' node: we think these represent baked goods.  The larger "cooking" cluster shows some density around 'olive oil', 'garlic', and 'onion'. But on closer inspection things don't make as much sense: 'cherry' co-occurs with 'tomato', 'granny smith' co-occurs with 'apple', and so forth. These are parsing issues; the program that tried to scrape ingredients from the recipe web pages thought "cherry" and "tomato" were separate ingredients when it should have extracted "cherry tomato". Inspecting this graph showed us about two dozen such parsing errors.</a:t>
            </a:r>
          </a:p>
          <a:p>
            <a:endParaRPr lang="en-US">
              <a:cs typeface="Calibri"/>
            </a:endParaRPr>
          </a:p>
          <a:p>
            <a:r>
              <a:rPr lang="en-US" dirty="0">
                <a:cs typeface="Calibri"/>
              </a:rPr>
              <a:t>We can use this kind of visualization for "debugging data"; if we mistake 'cherry tomato' for a combination of cherry and tomato, we might end up making some wild recommendations.</a:t>
            </a:r>
          </a:p>
          <a:p>
            <a:endParaRPr lang="en-US">
              <a:cs typeface="Calibri"/>
            </a:endParaRPr>
          </a:p>
          <a:p>
            <a:r>
              <a:rPr lang="en-US" dirty="0"/>
              <a:t>You can make co-occurrence graphs from many different kinds of data (In the workshop we'll build a similar graph for SNOMED codes, patient demographic categories, and medications.)  You may have data that could be analyzed this way; if you have always thought graphs were cool and wished you had one of your own, this is a simple way to get one.</a:t>
            </a:r>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15</a:t>
            </a:fld>
            <a:endParaRPr lang="en-US"/>
          </a:p>
        </p:txBody>
      </p:sp>
    </p:spTree>
    <p:extLst>
      <p:ext uri="{BB962C8B-B14F-4D97-AF65-F5344CB8AC3E}">
        <p14:creationId xmlns:p14="http://schemas.microsoft.com/office/powerpoint/2010/main" val="34620190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2:11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878C97"/>
                </a:solidFill>
                <a:effectLst/>
                <a:latin typeface="Arial" panose="020B0604020202020204" pitchFamily="34" charset="0"/>
              </a:rPr>
              <a:t>Glass-box models are models that are interpretable due to their structure. Examples include </a:t>
            </a:r>
            <a:r>
              <a:rPr lang="en-US"/>
              <a:t>linear models, rule lists, generalized additive models, and GA</a:t>
            </a:r>
            <a:r>
              <a:rPr lang="en-US" baseline="30000"/>
              <a:t>2</a:t>
            </a:r>
            <a:r>
              <a:rPr lang="en-US"/>
              <a:t>Ms (EBMs).</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EBMs rival the prediction abilities of the best full-complexity models such as random forests and gradient boosting machines, while being highly interpretable.</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An EBM model consists of a constant term, arbitrary functions of individual features, and functions of feature pairs.</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17</a:t>
            </a:fld>
            <a:endParaRPr lang="en-US"/>
          </a:p>
        </p:txBody>
      </p:sp>
    </p:spTree>
    <p:extLst>
      <p:ext uri="{BB962C8B-B14F-4D97-AF65-F5344CB8AC3E}">
        <p14:creationId xmlns:p14="http://schemas.microsoft.com/office/powerpoint/2010/main" val="4041291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 models are easy to interpret:</a:t>
            </a:r>
          </a:p>
          <a:p>
            <a:endParaRPr lang="en-US"/>
          </a:p>
          <a:p>
            <a:r>
              <a:rPr lang="en-US"/>
              <a:t>The EBM algorithm found median temperature to be the most important feature</a:t>
            </a:r>
          </a:p>
          <a:p>
            <a:endParaRPr lang="en-US"/>
          </a:p>
          <a:p>
            <a:r>
              <a:rPr lang="en-US"/>
              <a:t>Furthermore, EBM found that a temperature that is too low or too high predicts a higher likelihood of ventilation, while having a normal temperature lowers the predicted likelihood of ventilation.</a:t>
            </a:r>
          </a:p>
        </p:txBody>
      </p:sp>
      <p:sp>
        <p:nvSpPr>
          <p:cNvPr id="4" name="Slide Number Placeholder 3"/>
          <p:cNvSpPr>
            <a:spLocks noGrp="1"/>
          </p:cNvSpPr>
          <p:nvPr>
            <p:ph type="sldNum" sz="quarter" idx="5"/>
          </p:nvPr>
        </p:nvSpPr>
        <p:spPr/>
        <p:txBody>
          <a:bodyPr/>
          <a:lstStyle/>
          <a:p>
            <a:fld id="{0F064E54-8E17-4238-B528-AF0A253921BB}" type="slidenum">
              <a:rPr lang="en-US" smtClean="0"/>
              <a:t>18</a:t>
            </a:fld>
            <a:endParaRPr lang="en-US"/>
          </a:p>
        </p:txBody>
      </p:sp>
    </p:spTree>
    <p:extLst>
      <p:ext uri="{BB962C8B-B14F-4D97-AF65-F5344CB8AC3E}">
        <p14:creationId xmlns:p14="http://schemas.microsoft.com/office/powerpoint/2010/main" val="24254484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EBMs can help us better understand our data.</a:t>
            </a:r>
          </a:p>
          <a:p>
            <a:endParaRPr lang="en-US"/>
          </a:p>
          <a:p>
            <a:r>
              <a:rPr lang="en-US"/>
              <a:t>The model shows that if </a:t>
            </a:r>
            <a:r>
              <a:rPr lang="en-US" err="1"/>
              <a:t>marital_status</a:t>
            </a:r>
            <a:r>
              <a:rPr lang="en-US"/>
              <a:t> is Unknown or missing, it tends to predict a higher chance of ventilation. This may be because patients in imminent need of ventilation coming into the ER are too sick to provide their marital status.</a:t>
            </a:r>
          </a:p>
        </p:txBody>
      </p:sp>
      <p:sp>
        <p:nvSpPr>
          <p:cNvPr id="4" name="Slide Number Placeholder 3"/>
          <p:cNvSpPr>
            <a:spLocks noGrp="1"/>
          </p:cNvSpPr>
          <p:nvPr>
            <p:ph type="sldNum" sz="quarter" idx="5"/>
          </p:nvPr>
        </p:nvSpPr>
        <p:spPr/>
        <p:txBody>
          <a:bodyPr/>
          <a:lstStyle/>
          <a:p>
            <a:fld id="{0F064E54-8E17-4238-B528-AF0A253921BB}" type="slidenum">
              <a:rPr lang="en-US" smtClean="0"/>
              <a:t>19</a:t>
            </a:fld>
            <a:endParaRPr lang="en-US"/>
          </a:p>
        </p:txBody>
      </p:sp>
    </p:spTree>
    <p:extLst>
      <p:ext uri="{BB962C8B-B14F-4D97-AF65-F5344CB8AC3E}">
        <p14:creationId xmlns:p14="http://schemas.microsoft.com/office/powerpoint/2010/main" val="221194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3</a:t>
            </a:fld>
            <a:endParaRPr lang="en-US"/>
          </a:p>
        </p:txBody>
      </p:sp>
    </p:spTree>
    <p:extLst>
      <p:ext uri="{BB962C8B-B14F-4D97-AF65-F5344CB8AC3E}">
        <p14:creationId xmlns:p14="http://schemas.microsoft.com/office/powerpoint/2010/main" val="1108989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4</a:t>
            </a:fld>
            <a:endParaRPr lang="en-US"/>
          </a:p>
        </p:txBody>
      </p:sp>
    </p:spTree>
    <p:extLst>
      <p:ext uri="{BB962C8B-B14F-4D97-AF65-F5344CB8AC3E}">
        <p14:creationId xmlns:p14="http://schemas.microsoft.com/office/powerpoint/2010/main" val="1511816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for today's workshop comes from an open source simulator called Synthea, which is a framework for simulating patients' lives. It incorporates a collection of well over a hundred modules that simulate the incidence, severity, treatment, and course of various conditions. The framework itself is a command-line program (not much to show on a slide), but the modules are authored as probabilistic flowcharts in the graphical "Module Builder" tool (shown here). Module authors are expected to be domain experts, not coding experts; the framework provides a collaborative platform where module authors can contribute to a common simulation.</a:t>
            </a:r>
          </a:p>
        </p:txBody>
      </p:sp>
      <p:sp>
        <p:nvSpPr>
          <p:cNvPr id="4" name="Slide Number Placeholder 3"/>
          <p:cNvSpPr>
            <a:spLocks noGrp="1"/>
          </p:cNvSpPr>
          <p:nvPr>
            <p:ph type="sldNum" sz="quarter" idx="5"/>
          </p:nvPr>
        </p:nvSpPr>
        <p:spPr/>
        <p:txBody>
          <a:bodyPr/>
          <a:lstStyle/>
          <a:p>
            <a:fld id="{0F064E54-8E17-4238-B528-AF0A253921BB}" type="slidenum">
              <a:rPr lang="en-US" smtClean="0"/>
              <a:t>5</a:t>
            </a:fld>
            <a:endParaRPr lang="en-US"/>
          </a:p>
        </p:txBody>
      </p:sp>
    </p:spTree>
    <p:extLst>
      <p:ext uri="{BB962C8B-B14F-4D97-AF65-F5344CB8AC3E}">
        <p14:creationId xmlns:p14="http://schemas.microsoft.com/office/powerpoint/2010/main" val="8529998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3:06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899508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Apache Spark is open-source software for processing large quantities of data.</a:t>
            </a:r>
          </a:p>
          <a:p>
            <a:endParaRPr lang="en-US" dirty="0"/>
          </a:p>
          <a:p>
            <a:r>
              <a:rPr lang="en-US" dirty="0"/>
              <a:t>Azure Databricks is built upon and enhances Apache Spark.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Azure Databricks is easy to use, integrated with Azure, and up to 50x faster than open-source Apache Spark.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Spark supports multiple languages, including SQL, Python, and R.</a:t>
            </a:r>
          </a:p>
          <a:p>
            <a:endParaRPr lang="en-US" dirty="0"/>
          </a:p>
          <a:p>
            <a:r>
              <a:rPr lang="en-US" dirty="0"/>
              <a:t>SQL queries are distributed across worker nodes, allowing you to analyze large amounts of data.</a:t>
            </a:r>
          </a:p>
          <a:p>
            <a:endParaRPr lang="en-US" dirty="0"/>
          </a:p>
          <a:p>
            <a:r>
              <a:rPr lang="en-US" dirty="0"/>
              <a:t>Many queries return a dataset of interest that is small enough to work with on a single computer (e.g. to find all the people with some rare disease, you have to look through a large number of records to find them, but there are not that many people with the disease.).</a:t>
            </a:r>
          </a:p>
          <a:p>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7</a:t>
            </a:fld>
            <a:endParaRPr lang="en-US"/>
          </a:p>
        </p:txBody>
      </p:sp>
    </p:spTree>
    <p:extLst>
      <p:ext uri="{BB962C8B-B14F-4D97-AF65-F5344CB8AC3E}">
        <p14:creationId xmlns:p14="http://schemas.microsoft.com/office/powerpoint/2010/main" val="2002154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3:01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4211446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Relational databases </a:t>
            </a:r>
            <a:r>
              <a:rPr lang="en-US"/>
              <a:t> are well-stablished form of storing digital structured information, particularly in the EMR systems. In relational model, we design the database based on the “Entity Types” we need to store our data and the “Relationship” between those entity types. </a:t>
            </a:r>
          </a:p>
          <a:p>
            <a:endParaRPr lang="en-US"/>
          </a:p>
          <a:p>
            <a:r>
              <a:rPr lang="en-US"/>
              <a:t>Some Entity Types in Electronic Medical Records could be “Patient”, “Encounter”, “Medication”, ..</a:t>
            </a:r>
          </a:p>
          <a:p>
            <a:endParaRPr lang="en-US"/>
          </a:p>
          <a:p>
            <a:r>
              <a:rPr lang="en-US"/>
              <a:t>Then, each Entity is translated into a Table form, i.e., rows x columns. Each row defines a new record/example of the entity, e.g., a new patient, and columns show the “Attributes” of the entities. </a:t>
            </a:r>
          </a:p>
          <a:p>
            <a:endParaRPr lang="en-US"/>
          </a:p>
          <a:p>
            <a:r>
              <a:rPr lang="en-US" b="1"/>
              <a:t>Relationships</a:t>
            </a:r>
            <a:r>
              <a:rPr lang="en-US"/>
              <a:t> between the Entities/Tables are defined with the help of </a:t>
            </a:r>
            <a:r>
              <a:rPr lang="en-US" b="0"/>
              <a:t>a type of attribute, called </a:t>
            </a:r>
            <a:r>
              <a:rPr lang="en-US" b="1"/>
              <a:t>Primary Keys</a:t>
            </a:r>
            <a:r>
              <a:rPr lang="en-US" b="0"/>
              <a:t>. Primary key, is typically one column in the table that is </a:t>
            </a:r>
            <a:r>
              <a:rPr lang="en-US" b="1"/>
              <a:t>unique </a:t>
            </a:r>
            <a:r>
              <a:rPr lang="en-US" b="0"/>
              <a:t>for each record. For example, </a:t>
            </a:r>
            <a:r>
              <a:rPr lang="en-US" b="1"/>
              <a:t>patient-id</a:t>
            </a:r>
            <a:r>
              <a:rPr lang="en-US" b="0"/>
              <a:t> (it can be very similar to patient </a:t>
            </a:r>
            <a:r>
              <a:rPr lang="en-US" b="1"/>
              <a:t>MRN</a:t>
            </a:r>
            <a:r>
              <a:rPr lang="en-US" b="0"/>
              <a:t>). </a:t>
            </a:r>
          </a:p>
          <a:p>
            <a:endParaRPr lang="en-US" b="0"/>
          </a:p>
          <a:p>
            <a:r>
              <a:rPr lang="en-US" b="1"/>
              <a:t>One-to-Many Relationship</a:t>
            </a:r>
            <a:r>
              <a:rPr lang="en-US" b="0"/>
              <a:t>: Most of the relationship in the database are one-to-many; an example is </a:t>
            </a:r>
            <a:r>
              <a:rPr lang="en-US" b="1"/>
              <a:t>Patient</a:t>
            </a:r>
            <a:r>
              <a:rPr lang="en-US" b="0"/>
              <a:t> and </a:t>
            </a:r>
            <a:r>
              <a:rPr lang="en-US" b="1" i="0"/>
              <a:t>Encounter</a:t>
            </a:r>
            <a:r>
              <a:rPr lang="en-US" b="0" i="0"/>
              <a:t>. One patient can have many encounters, but an encounter belongs only to one patient. In order to reflect this on the database, we store the </a:t>
            </a:r>
            <a:r>
              <a:rPr lang="en-US" b="1" i="0"/>
              <a:t>Patient-</a:t>
            </a:r>
            <a:r>
              <a:rPr lang="en-US" b="1" i="0" err="1"/>
              <a:t>PrimaryKey</a:t>
            </a:r>
            <a:r>
              <a:rPr lang="en-US" b="0" i="0"/>
              <a:t> (Patient-PK) into the </a:t>
            </a:r>
            <a:r>
              <a:rPr lang="en-US" b="1" i="0"/>
              <a:t>Encounter</a:t>
            </a:r>
            <a:r>
              <a:rPr lang="en-US" b="0" i="0"/>
              <a:t> Table. This will show each encounter record belongs to which patient. The column that stores patient primary key in the Encounter table is called </a:t>
            </a:r>
            <a:r>
              <a:rPr lang="en-US" b="1" i="0" err="1"/>
              <a:t>ForeignKey</a:t>
            </a:r>
            <a:r>
              <a:rPr lang="en-US" b="0" i="0"/>
              <a:t>. </a:t>
            </a:r>
            <a:endParaRPr lang="en-US" b="0"/>
          </a:p>
        </p:txBody>
      </p:sp>
      <p:sp>
        <p:nvSpPr>
          <p:cNvPr id="4" name="Slide Number Placeholder 3"/>
          <p:cNvSpPr>
            <a:spLocks noGrp="1"/>
          </p:cNvSpPr>
          <p:nvPr>
            <p:ph type="sldNum" sz="quarter" idx="5"/>
          </p:nvPr>
        </p:nvSpPr>
        <p:spPr/>
        <p:txBody>
          <a:bodyPr/>
          <a:lstStyle/>
          <a:p>
            <a:fld id="{0F064E54-8E17-4238-B528-AF0A253921BB}" type="slidenum">
              <a:rPr lang="en-US" smtClean="0"/>
              <a:t>9</a:t>
            </a:fld>
            <a:endParaRPr lang="en-US"/>
          </a:p>
        </p:txBody>
      </p:sp>
    </p:spTree>
    <p:extLst>
      <p:ext uri="{BB962C8B-B14F-4D97-AF65-F5344CB8AC3E}">
        <p14:creationId xmlns:p14="http://schemas.microsoft.com/office/powerpoint/2010/main" val="2249547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express the Entities, their Attributes, and the Relationships in an Entity-Relation Diagram, called ERD. Relationships, and their cardinalities are shown similar to blue arrows, and you can see that the relationships are reflected by storing one table’s primary key into another table as a foreign key. For example, the 'id' column in the PATIENTS table is its primary key; this value is stored as a foreign key ('PATIENT') for Encounters associated with that patient. Similarly, the Encounter field in the Conditions table contains the id of a particular encounter. </a:t>
            </a:r>
          </a:p>
        </p:txBody>
      </p:sp>
      <p:sp>
        <p:nvSpPr>
          <p:cNvPr id="4" name="Slide Number Placeholder 3"/>
          <p:cNvSpPr>
            <a:spLocks noGrp="1"/>
          </p:cNvSpPr>
          <p:nvPr>
            <p:ph type="sldNum" sz="quarter" idx="5"/>
          </p:nvPr>
        </p:nvSpPr>
        <p:spPr/>
        <p:txBody>
          <a:bodyPr/>
          <a:lstStyle/>
          <a:p>
            <a:fld id="{0F064E54-8E17-4238-B528-AF0A253921BB}" type="slidenum">
              <a:rPr lang="en-US" smtClean="0"/>
              <a:t>10</a:t>
            </a:fld>
            <a:endParaRPr lang="en-US"/>
          </a:p>
        </p:txBody>
      </p:sp>
    </p:spTree>
    <p:extLst>
      <p:ext uri="{BB962C8B-B14F-4D97-AF65-F5344CB8AC3E}">
        <p14:creationId xmlns:p14="http://schemas.microsoft.com/office/powerpoint/2010/main" val="396164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238A5-EBF5-FED1-B510-B322455099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551E0-B6A1-4927-8DB1-95DEEEDF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64741-F180-CB4B-193B-3F5CD53877DA}"/>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EBAE28A-9346-656F-8515-299C4783B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3A7BC-BD50-5555-7DDD-D9EB8DB1ABC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963220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2859-54EC-8D19-700C-A528DE3D87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50A5A-4BB5-6593-310B-AF71AD0F76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582A8-EC2D-B5B8-13A0-7B077C7A4A1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98DCFD5A-0147-78E5-AB09-59E46340F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9A51A-D7BE-9575-999F-8F61EA8048BD}"/>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71111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94C94F-F543-FEFE-805F-620AB4718C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AD3A24-278E-9E9E-D645-7F03AA14DA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5DB35-9C18-5805-D390-474E0DA2A62F}"/>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27858F30-6FAD-DDAD-940A-413EA9CA2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22E1D-57DC-4044-0DB5-73C5690BE90C}"/>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184367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3554302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286154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98A5-87F2-1A37-4309-D5C1C1112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D23E64-ABBD-B744-CC57-ADD6C201F1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43548-5E4D-2D37-AA77-54B8EBF1D0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4921FBB-A9B2-85E0-347D-D5610EB5A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176625-EDB3-9DAE-AFC4-463B892B9057}"/>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258497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F966-6F28-B528-ADB6-977AF37DC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38908-4905-A70E-D054-1FECDD899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6FCC77-65BC-BF68-8172-C35E59DAB20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A316849-720A-EAEC-91DF-703F77D7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CFA2E-3C6F-7991-CB79-AEFE38181799}"/>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314013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584F-ECC0-A2F7-E19D-C65A8B971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E94B7-1E39-8325-0249-AEFAFCF20C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2FD3B-F70C-8CD5-E658-AD29FEC272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AC9F0C-A3EF-086C-6123-78BF54853DAD}"/>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5B5842A4-554F-C19E-22B0-09AB7B3D8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C6A1FF-DBB3-49C8-5828-65E6CD6786A8}"/>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18405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36B-66C1-88D8-DA6B-F38C654D40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953C79-8552-9DC4-0D3E-D7D5B99AC6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07051D-1577-A969-E0A6-D92DC91496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B95C5-D5CB-8C2A-FED8-D274B5C40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6115F5-DBFB-68C4-B3D0-1BC34A5CA6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9DB916-68AD-0C21-F3F3-3A0CD64E95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8" name="Footer Placeholder 7">
            <a:extLst>
              <a:ext uri="{FF2B5EF4-FFF2-40B4-BE49-F238E27FC236}">
                <a16:creationId xmlns:a16="http://schemas.microsoft.com/office/drawing/2014/main" id="{81666C0C-A1D0-7E20-3511-53EA1FB297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7BC943-F759-674D-32F3-54117CD91FEB}"/>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29659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7118-EF39-B8B5-A123-B2ACEBDDE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83E75-9D5E-7BEA-E15F-4CC351C8D7D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4" name="Footer Placeholder 3">
            <a:extLst>
              <a:ext uri="{FF2B5EF4-FFF2-40B4-BE49-F238E27FC236}">
                <a16:creationId xmlns:a16="http://schemas.microsoft.com/office/drawing/2014/main" id="{45270DDC-CFD5-5B6C-524D-4A475460E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84A897-FAF8-10F8-9399-61ACBCA586CE}"/>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4833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65DC0-E0F1-273A-E226-94177A58EF3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3" name="Footer Placeholder 2">
            <a:extLst>
              <a:ext uri="{FF2B5EF4-FFF2-40B4-BE49-F238E27FC236}">
                <a16:creationId xmlns:a16="http://schemas.microsoft.com/office/drawing/2014/main" id="{8553AF49-A75C-AFA2-C3B0-E7D73644B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AE78E6-47AF-2246-A764-A0D6D15702E4}"/>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873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D38E3-E1A9-425A-3753-D67C7EAD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5C3A46-BFD5-5DD5-7A62-403B9467C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0556D-590F-B5DD-E63B-189D881181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3FB049-D088-F73B-FD5C-B0CE07866E10}"/>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D5DDA83E-2FDC-5A98-9B22-70F86C5ED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CBA24-57C4-4EB2-48C5-599E99E05B3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08636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69F03-D01C-F4E1-7AE7-3D3D1EF0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688CB9-2C64-BF9A-804B-F3FF8BE0D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AD7FE0-08F3-04A3-DF16-18AB614C47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F181F-32C2-D3F7-4D32-BABEBF0C8A9B}"/>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8F329DB4-CF4C-1818-B9E6-DB411C1CD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588A6-D77D-A646-5BFE-4EA77705538F}"/>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665018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3FACB0-8604-B0CD-8229-D09D4E4AF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23D18-E489-43C6-B461-30F568A2C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61045-4804-C92E-6DED-219BD834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612310D-DF37-B59A-3889-97CF7ECE12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2692F9-0B2D-8021-B23D-2F8F9A5E6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E8334C-E8B9-4961-96AE-FA1B2068DD7A}" type="slidenum">
              <a:rPr lang="en-US" smtClean="0"/>
              <a:t>‹#›</a:t>
            </a:fld>
            <a:endParaRPr lang="en-US"/>
          </a:p>
        </p:txBody>
      </p:sp>
    </p:spTree>
    <p:extLst>
      <p:ext uri="{BB962C8B-B14F-4D97-AF65-F5344CB8AC3E}">
        <p14:creationId xmlns:p14="http://schemas.microsoft.com/office/powerpoint/2010/main" val="47331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rmhorton/EMR-data-scienc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1.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hyperlink" Target="https://interpre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2F8-9007-9626-24BB-5E8F775985EC}"/>
              </a:ext>
            </a:extLst>
          </p:cNvPr>
          <p:cNvSpPr>
            <a:spLocks noGrp="1"/>
          </p:cNvSpPr>
          <p:nvPr>
            <p:ph type="ctrTitle"/>
          </p:nvPr>
        </p:nvSpPr>
        <p:spPr>
          <a:xfrm>
            <a:off x="0" y="772273"/>
            <a:ext cx="12192000" cy="2387600"/>
          </a:xfrm>
        </p:spPr>
        <p:txBody>
          <a:bodyPr>
            <a:normAutofit fontScale="90000"/>
          </a:bodyPr>
          <a:lstStyle/>
          <a:p>
            <a:r>
              <a:rPr lang="en-US" b="1" dirty="0"/>
              <a:t>Introduction to</a:t>
            </a:r>
            <a:br>
              <a:rPr lang="en-US" b="1" dirty="0"/>
            </a:br>
            <a:r>
              <a:rPr lang="en-US" b="1" dirty="0"/>
              <a:t>Machine Learning and Analytics </a:t>
            </a:r>
            <a:br>
              <a:rPr lang="en-US" b="1" dirty="0"/>
            </a:br>
            <a:r>
              <a:rPr lang="en-US" b="1" dirty="0"/>
              <a:t>on Simulated EMR Data</a:t>
            </a:r>
          </a:p>
        </p:txBody>
      </p:sp>
      <p:sp>
        <p:nvSpPr>
          <p:cNvPr id="3" name="Subtitle 2">
            <a:extLst>
              <a:ext uri="{FF2B5EF4-FFF2-40B4-BE49-F238E27FC236}">
                <a16:creationId xmlns:a16="http://schemas.microsoft.com/office/drawing/2014/main" id="{EFEE591F-2FC5-9911-D225-9054D6B9CC8C}"/>
              </a:ext>
            </a:extLst>
          </p:cNvPr>
          <p:cNvSpPr>
            <a:spLocks noGrp="1"/>
          </p:cNvSpPr>
          <p:nvPr>
            <p:ph type="subTitle" idx="1"/>
          </p:nvPr>
        </p:nvSpPr>
        <p:spPr>
          <a:xfrm>
            <a:off x="1524000" y="3898736"/>
            <a:ext cx="9144000" cy="525484"/>
          </a:xfrm>
        </p:spPr>
        <p:txBody>
          <a:bodyPr/>
          <a:lstStyle/>
          <a:p>
            <a:r>
              <a:rPr lang="en-US" i="1" dirty="0"/>
              <a:t>MLADS, November 2022</a:t>
            </a:r>
          </a:p>
        </p:txBody>
      </p:sp>
      <p:grpSp>
        <p:nvGrpSpPr>
          <p:cNvPr id="7" name="Group 6">
            <a:extLst>
              <a:ext uri="{FF2B5EF4-FFF2-40B4-BE49-F238E27FC236}">
                <a16:creationId xmlns:a16="http://schemas.microsoft.com/office/drawing/2014/main" id="{81854B60-4F87-180E-9E12-299DA7065459}"/>
              </a:ext>
            </a:extLst>
          </p:cNvPr>
          <p:cNvGrpSpPr/>
          <p:nvPr/>
        </p:nvGrpSpPr>
        <p:grpSpPr>
          <a:xfrm>
            <a:off x="934617" y="4689321"/>
            <a:ext cx="10322767" cy="615553"/>
            <a:chOff x="1132374" y="5215810"/>
            <a:chExt cx="10322767" cy="615553"/>
          </a:xfrm>
        </p:grpSpPr>
        <p:sp>
          <p:nvSpPr>
            <p:cNvPr id="6" name="TextBox 5">
              <a:extLst>
                <a:ext uri="{FF2B5EF4-FFF2-40B4-BE49-F238E27FC236}">
                  <a16:creationId xmlns:a16="http://schemas.microsoft.com/office/drawing/2014/main" id="{0ADA503A-3E7D-493A-D79E-EB8FEE8417E4}"/>
                </a:ext>
              </a:extLst>
            </p:cNvPr>
            <p:cNvSpPr txBox="1"/>
            <p:nvPr/>
          </p:nvSpPr>
          <p:spPr>
            <a:xfrm>
              <a:off x="1132374" y="5215810"/>
              <a:ext cx="2715208" cy="615553"/>
            </a:xfrm>
            <a:prstGeom prst="rect">
              <a:avLst/>
            </a:prstGeom>
            <a:noFill/>
          </p:spPr>
          <p:txBody>
            <a:bodyPr wrap="square" rtlCol="0">
              <a:spAutoFit/>
            </a:bodyPr>
            <a:lstStyle/>
            <a:p>
              <a:pPr algn="ctr"/>
              <a:r>
                <a:rPr lang="en-US" dirty="0"/>
                <a:t>Robert Horton, PhD</a:t>
              </a:r>
            </a:p>
            <a:p>
              <a:pPr algn="ctr"/>
              <a:r>
                <a:rPr lang="en-US" sz="1600" dirty="0"/>
                <a:t>rhorton@microsoft.com</a:t>
              </a:r>
            </a:p>
          </p:txBody>
        </p:sp>
        <p:sp>
          <p:nvSpPr>
            <p:cNvPr id="8" name="TextBox 7">
              <a:extLst>
                <a:ext uri="{FF2B5EF4-FFF2-40B4-BE49-F238E27FC236}">
                  <a16:creationId xmlns:a16="http://schemas.microsoft.com/office/drawing/2014/main" id="{827CE044-E040-965A-F327-AB7275130E6A}"/>
                </a:ext>
              </a:extLst>
            </p:cNvPr>
            <p:cNvSpPr txBox="1"/>
            <p:nvPr/>
          </p:nvSpPr>
          <p:spPr>
            <a:xfrm>
              <a:off x="8739933" y="5215810"/>
              <a:ext cx="2715208" cy="615553"/>
            </a:xfrm>
            <a:prstGeom prst="rect">
              <a:avLst/>
            </a:prstGeom>
            <a:noFill/>
          </p:spPr>
          <p:txBody>
            <a:bodyPr wrap="square" rtlCol="0">
              <a:spAutoFit/>
            </a:bodyPr>
            <a:lstStyle/>
            <a:p>
              <a:pPr algn="ctr"/>
              <a:r>
                <a:rPr lang="en-US" dirty="0"/>
                <a:t>Mario Inchiosa, PhD</a:t>
              </a:r>
            </a:p>
            <a:p>
              <a:pPr algn="ctr"/>
              <a:r>
                <a:rPr lang="en-US" sz="1600" dirty="0"/>
                <a:t>marinch@microsoft.com</a:t>
              </a:r>
            </a:p>
          </p:txBody>
        </p:sp>
        <p:sp>
          <p:nvSpPr>
            <p:cNvPr id="10" name="TextBox 9">
              <a:extLst>
                <a:ext uri="{FF2B5EF4-FFF2-40B4-BE49-F238E27FC236}">
                  <a16:creationId xmlns:a16="http://schemas.microsoft.com/office/drawing/2014/main" id="{107F45BA-8E46-34C3-AC62-C98B5F624525}"/>
                </a:ext>
              </a:extLst>
            </p:cNvPr>
            <p:cNvSpPr txBox="1"/>
            <p:nvPr/>
          </p:nvSpPr>
          <p:spPr>
            <a:xfrm>
              <a:off x="4186594" y="5215810"/>
              <a:ext cx="4214327" cy="615553"/>
            </a:xfrm>
            <a:prstGeom prst="rect">
              <a:avLst/>
            </a:prstGeom>
            <a:noFill/>
          </p:spPr>
          <p:txBody>
            <a:bodyPr wrap="square" rtlCol="0">
              <a:spAutoFit/>
            </a:bodyPr>
            <a:lstStyle/>
            <a:p>
              <a:pPr algn="ctr"/>
              <a:r>
                <a:rPr lang="en-US" dirty="0"/>
                <a:t>Maryam Tavakoli Hosseinabadi, PhD </a:t>
              </a:r>
              <a:r>
                <a:rPr lang="en-US" sz="1600" dirty="0"/>
                <a:t>Maryam.Tavakoli@microsoft.com</a:t>
              </a:r>
            </a:p>
          </p:txBody>
        </p:sp>
      </p:grpSp>
      <p:sp>
        <p:nvSpPr>
          <p:cNvPr id="4" name="TextBox 3">
            <a:extLst>
              <a:ext uri="{FF2B5EF4-FFF2-40B4-BE49-F238E27FC236}">
                <a16:creationId xmlns:a16="http://schemas.microsoft.com/office/drawing/2014/main" id="{43B905F8-0FA8-6334-C5E5-F6D7DD6C7191}"/>
              </a:ext>
            </a:extLst>
          </p:cNvPr>
          <p:cNvSpPr txBox="1"/>
          <p:nvPr/>
        </p:nvSpPr>
        <p:spPr>
          <a:xfrm>
            <a:off x="1824182" y="5628301"/>
            <a:ext cx="8543636" cy="553998"/>
          </a:xfrm>
          <a:prstGeom prst="rect">
            <a:avLst/>
          </a:prstGeom>
          <a:noFill/>
        </p:spPr>
        <p:txBody>
          <a:bodyPr wrap="square" rtlCol="0">
            <a:spAutoFit/>
          </a:bodyPr>
          <a:lstStyle/>
          <a:p>
            <a:pPr algn="ctr"/>
            <a:r>
              <a:rPr lang="en-US" sz="3000" dirty="0">
                <a:hlinkClick r:id="rId2"/>
              </a:rPr>
              <a:t>https://github.com/rmhorton/EMR-data-science</a:t>
            </a:r>
            <a:endParaRPr lang="en-US" sz="3000" dirty="0"/>
          </a:p>
        </p:txBody>
      </p:sp>
    </p:spTree>
    <p:extLst>
      <p:ext uri="{BB962C8B-B14F-4D97-AF65-F5344CB8AC3E}">
        <p14:creationId xmlns:p14="http://schemas.microsoft.com/office/powerpoint/2010/main" val="303153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Entity-Relation Diagram (ERD)</a:t>
            </a:r>
            <a:r>
              <a:rPr lang="en-US">
                <a:cs typeface="Calibri Light"/>
              </a:rPr>
              <a:t>: </a:t>
            </a:r>
            <a:endParaRPr lang="en-US"/>
          </a:p>
          <a:p>
            <a:r>
              <a:rPr lang="en-US">
                <a:cs typeface="Calibri Light"/>
              </a:rPr>
              <a:t>entities, attributes &amp; relationships</a:t>
            </a:r>
            <a:endParaRPr lang="en-US"/>
          </a:p>
        </p:txBody>
      </p:sp>
      <p:grpSp>
        <p:nvGrpSpPr>
          <p:cNvPr id="6" name="Group 5">
            <a:extLst>
              <a:ext uri="{FF2B5EF4-FFF2-40B4-BE49-F238E27FC236}">
                <a16:creationId xmlns:a16="http://schemas.microsoft.com/office/drawing/2014/main" id="{A6469517-E163-6F7F-9535-E159818A60B0}"/>
              </a:ext>
            </a:extLst>
          </p:cNvPr>
          <p:cNvGrpSpPr/>
          <p:nvPr/>
        </p:nvGrpSpPr>
        <p:grpSpPr>
          <a:xfrm>
            <a:off x="1526915" y="1613118"/>
            <a:ext cx="9120784" cy="4986135"/>
            <a:chOff x="1526915" y="1613118"/>
            <a:chExt cx="9120784" cy="4986135"/>
          </a:xfrm>
        </p:grpSpPr>
        <p:sp>
          <p:nvSpPr>
            <p:cNvPr id="3" name="TextBox 2">
              <a:extLst>
                <a:ext uri="{FF2B5EF4-FFF2-40B4-BE49-F238E27FC236}">
                  <a16:creationId xmlns:a16="http://schemas.microsoft.com/office/drawing/2014/main" id="{471A2FC9-5A3E-35B8-830F-E04193E007EC}"/>
                </a:ext>
              </a:extLst>
            </p:cNvPr>
            <p:cNvSpPr txBox="1"/>
            <p:nvPr/>
          </p:nvSpPr>
          <p:spPr>
            <a:xfrm>
              <a:off x="4901111" y="2352250"/>
              <a:ext cx="2389777" cy="4031873"/>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5" name="TextBox 4">
              <a:extLst>
                <a:ext uri="{FF2B5EF4-FFF2-40B4-BE49-F238E27FC236}">
                  <a16:creationId xmlns:a16="http://schemas.microsoft.com/office/drawing/2014/main" id="{744FC79E-CD1E-D31C-91AB-81CE50FF7065}"/>
                </a:ext>
              </a:extLst>
            </p:cNvPr>
            <p:cNvSpPr txBox="1"/>
            <p:nvPr/>
          </p:nvSpPr>
          <p:spPr>
            <a:xfrm>
              <a:off x="9103379" y="1613118"/>
              <a:ext cx="1544320" cy="1815882"/>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7" name="TextBox 6">
              <a:extLst>
                <a:ext uri="{FF2B5EF4-FFF2-40B4-BE49-F238E27FC236}">
                  <a16:creationId xmlns:a16="http://schemas.microsoft.com/office/drawing/2014/main" id="{3365EBE6-9C84-8992-D81F-ABE5FFE9F93A}"/>
                </a:ext>
              </a:extLst>
            </p:cNvPr>
            <p:cNvSpPr txBox="1"/>
            <p:nvPr/>
          </p:nvSpPr>
          <p:spPr>
            <a:xfrm>
              <a:off x="1526915" y="3059823"/>
              <a:ext cx="1564640" cy="3539430"/>
            </a:xfrm>
            <a:prstGeom prst="rect">
              <a:avLst/>
            </a:prstGeom>
            <a:noFill/>
            <a:ln w="12700">
              <a:solidFill>
                <a:schemeClr val="accent1">
                  <a:shade val="50000"/>
                </a:schemeClr>
              </a:solidFill>
            </a:ln>
          </p:spPr>
          <p:txBody>
            <a:bodyPr wrap="square" rtlCol="0">
              <a:spAutoFit/>
            </a:bodyPr>
            <a:lstStyle/>
            <a:p>
              <a:r>
                <a:rPr lang="en-US" sz="1600" b="1"/>
                <a:t>Patients</a:t>
              </a:r>
            </a:p>
            <a:p>
              <a:r>
                <a:rPr lang="en-US" sz="1600"/>
                <a:t>Id</a:t>
              </a:r>
            </a:p>
            <a:p>
              <a:r>
                <a:rPr lang="en-US" sz="1600"/>
                <a:t>BIRTHDATE</a:t>
              </a:r>
            </a:p>
            <a:p>
              <a:r>
                <a:rPr lang="en-US" sz="1600"/>
                <a:t>DEATHDATE</a:t>
              </a:r>
            </a:p>
            <a:p>
              <a:r>
                <a:rPr lang="en-US" sz="1600"/>
                <a:t>…</a:t>
              </a:r>
            </a:p>
            <a:p>
              <a:r>
                <a:rPr lang="en-US" sz="1600"/>
                <a:t>FIRST</a:t>
              </a:r>
            </a:p>
            <a:p>
              <a:r>
                <a:rPr lang="en-US" sz="1600"/>
                <a:t>LAST</a:t>
              </a:r>
            </a:p>
            <a:p>
              <a:r>
                <a:rPr lang="en-US" sz="1600"/>
                <a:t>SUFFIX</a:t>
              </a:r>
            </a:p>
            <a:p>
              <a:r>
                <a:rPr lang="en-US" sz="1600"/>
                <a:t>MAIDEN</a:t>
              </a:r>
            </a:p>
            <a:p>
              <a:r>
                <a:rPr lang="en-US" sz="1600"/>
                <a:t>MARITAL</a:t>
              </a:r>
            </a:p>
            <a:p>
              <a:r>
                <a:rPr lang="en-US" sz="1600"/>
                <a:t>RACE</a:t>
              </a:r>
            </a:p>
            <a:p>
              <a:r>
                <a:rPr lang="en-US" sz="1600"/>
                <a:t>ETHNICITY</a:t>
              </a:r>
            </a:p>
            <a:p>
              <a:r>
                <a:rPr lang="en-US" sz="1600"/>
                <a:t>GENDER</a:t>
              </a:r>
            </a:p>
            <a:p>
              <a:r>
                <a:rPr lang="en-US" sz="1600"/>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3091555" y="3472545"/>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7290888" y="2743202"/>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2AD3626-C9E5-55C1-25F6-EF584DDA2BD7}"/>
                </a:ext>
              </a:extLst>
            </p:cNvPr>
            <p:cNvSpPr/>
            <p:nvPr/>
          </p:nvSpPr>
          <p:spPr>
            <a:xfrm>
              <a:off x="9101679" y="2603374"/>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4904992"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4904991" y="2603373"/>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1527171"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730011E-1A17-77F5-93D7-F9B58BEF1C72}"/>
                </a:ext>
              </a:extLst>
            </p:cNvPr>
            <p:cNvSpPr txBox="1"/>
            <p:nvPr/>
          </p:nvSpPr>
          <p:spPr>
            <a:xfrm>
              <a:off x="3097946" y="31491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7375390" y="234234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grpSp>
      <p:sp>
        <p:nvSpPr>
          <p:cNvPr id="8" name="Content Placeholder 2">
            <a:extLst>
              <a:ext uri="{FF2B5EF4-FFF2-40B4-BE49-F238E27FC236}">
                <a16:creationId xmlns:a16="http://schemas.microsoft.com/office/drawing/2014/main" id="{32AAE782-36EA-5B2A-F318-E6EEA1E2CF26}"/>
              </a:ext>
            </a:extLst>
          </p:cNvPr>
          <p:cNvSpPr txBox="1">
            <a:spLocks/>
          </p:cNvSpPr>
          <p:nvPr/>
        </p:nvSpPr>
        <p:spPr>
          <a:xfrm>
            <a:off x="838200" y="1825625"/>
            <a:ext cx="1110470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cs typeface="Calibri"/>
            </a:endParaRPr>
          </a:p>
        </p:txBody>
      </p:sp>
    </p:spTree>
    <p:extLst>
      <p:ext uri="{BB962C8B-B14F-4D97-AF65-F5344CB8AC3E}">
        <p14:creationId xmlns:p14="http://schemas.microsoft.com/office/powerpoint/2010/main" val="256191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2AD3626-C9E5-55C1-25F6-EF584DDA2BD7}"/>
              </a:ext>
            </a:extLst>
          </p:cNvPr>
          <p:cNvSpPr/>
          <p:nvPr/>
        </p:nvSpPr>
        <p:spPr>
          <a:xfrm>
            <a:off x="10743900" y="2545205"/>
            <a:ext cx="1233062"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2EFD9"/>
              </a:solidFill>
            </a:endParaRPr>
          </a:p>
        </p:txBody>
      </p:sp>
      <p:sp>
        <p:nvSpPr>
          <p:cNvPr id="5" name="TextBox 4">
            <a:extLst>
              <a:ext uri="{FF2B5EF4-FFF2-40B4-BE49-F238E27FC236}">
                <a16:creationId xmlns:a16="http://schemas.microsoft.com/office/drawing/2014/main" id="{744FC79E-CD1E-D31C-91AB-81CE50FF7065}"/>
              </a:ext>
            </a:extLst>
          </p:cNvPr>
          <p:cNvSpPr txBox="1"/>
          <p:nvPr/>
        </p:nvSpPr>
        <p:spPr>
          <a:xfrm>
            <a:off x="10722047" y="1556893"/>
            <a:ext cx="1360005" cy="1988451"/>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7100332" y="3500235"/>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7099081" y="2743474"/>
            <a:ext cx="1053768"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2710"/>
            <a:ext cx="10522003"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cs typeface="Calibri Light"/>
              </a:rPr>
              <a:t>Query</a:t>
            </a:r>
            <a:r>
              <a:rPr lang="en-US" sz="3200">
                <a:cs typeface="Calibri Light"/>
              </a:rPr>
              <a:t>: find what you want through Relation-Chains:</a:t>
            </a:r>
            <a:r>
              <a:rPr lang="en-US" sz="4800">
                <a:cs typeface="Calibri Light"/>
              </a:rPr>
              <a:t> </a:t>
            </a:r>
          </a:p>
          <a:p>
            <a:r>
              <a:rPr lang="en-US" sz="2800" b="1">
                <a:cs typeface="Calibri Light"/>
              </a:rPr>
              <a:t>E.g., Find all encounters of patient John Smith for a </a:t>
            </a:r>
            <a:r>
              <a:rPr lang="en-US" sz="2800" b="1" dirty="0">
                <a:cs typeface="Calibri Light"/>
              </a:rPr>
              <a:t>“diabetes</a:t>
            </a:r>
            <a:r>
              <a:rPr lang="en-US" sz="2800" b="1">
                <a:cs typeface="Calibri Light"/>
              </a:rPr>
              <a:t>" condition:</a:t>
            </a:r>
            <a:endParaRPr lang="en-US" sz="2800">
              <a:solidFill>
                <a:schemeClr val="accent2">
                  <a:lumMod val="75000"/>
                </a:schemeClr>
              </a:solidFill>
              <a:cs typeface="Calibri Light"/>
            </a:endParaRPr>
          </a:p>
          <a:p>
            <a:endParaRPr lang="en-US" sz="2800" b="1">
              <a:solidFill>
                <a:srgbClr val="000000"/>
              </a:solidFill>
              <a:cs typeface="Calibri Light"/>
            </a:endParaRPr>
          </a:p>
          <a:p>
            <a:pPr>
              <a:lnSpc>
                <a:spcPct val="100000"/>
              </a:lnSpc>
              <a:spcBef>
                <a:spcPts val="0"/>
              </a:spcBef>
            </a:pPr>
            <a:r>
              <a:rPr lang="en-US" sz="2400" b="1">
                <a:solidFill>
                  <a:schemeClr val="accent1">
                    <a:lumMod val="50000"/>
                  </a:schemeClr>
                </a:solidFill>
                <a:cs typeface="Calibri Light"/>
              </a:rPr>
              <a:t>SELECT  </a:t>
            </a:r>
            <a:r>
              <a:rPr lang="en-US" sz="2400" b="1">
                <a:solidFill>
                  <a:schemeClr val="accent2">
                    <a:lumMod val="75000"/>
                  </a:schemeClr>
                </a:solidFill>
                <a:cs typeface="Calibri Light"/>
              </a:rPr>
              <a:t>e.* </a:t>
            </a:r>
            <a:r>
              <a:rPr lang="en-US" sz="2400" b="1">
                <a:solidFill>
                  <a:schemeClr val="accent1">
                    <a:lumMod val="50000"/>
                  </a:schemeClr>
                </a:solidFill>
                <a:cs typeface="Calibri Light"/>
              </a:rPr>
              <a:t>FROM </a:t>
            </a:r>
            <a:r>
              <a:rPr lang="en-US" sz="2400" b="1">
                <a:solidFill>
                  <a:schemeClr val="accent2">
                    <a:lumMod val="75000"/>
                  </a:schemeClr>
                </a:solidFill>
                <a:cs typeface="Calibri Light"/>
              </a:rPr>
              <a:t>Conditions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c, Encounter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e, Patient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p</a:t>
            </a:r>
          </a:p>
          <a:p>
            <a:pPr>
              <a:lnSpc>
                <a:spcPct val="100000"/>
              </a:lnSpc>
              <a:spcBef>
                <a:spcPts val="0"/>
              </a:spcBef>
            </a:pPr>
            <a:r>
              <a:rPr lang="en-US" sz="2400" b="1">
                <a:solidFill>
                  <a:schemeClr val="accent1">
                    <a:lumMod val="50000"/>
                  </a:schemeClr>
                </a:solidFill>
                <a:cs typeface="Calibri Light"/>
              </a:rPr>
              <a:t>WHERE </a:t>
            </a:r>
            <a:r>
              <a:rPr lang="en-US" sz="2400" b="1" err="1">
                <a:solidFill>
                  <a:schemeClr val="accent2">
                    <a:lumMod val="75000"/>
                  </a:schemeClr>
                </a:solidFill>
                <a:cs typeface="Calibri Light"/>
              </a:rPr>
              <a:t>p.FIRST</a:t>
            </a:r>
            <a:r>
              <a:rPr lang="en-US" sz="2400" b="1">
                <a:solidFill>
                  <a:schemeClr val="accent2">
                    <a:lumMod val="75000"/>
                  </a:schemeClr>
                </a:solidFill>
                <a:cs typeface="Calibri Light"/>
              </a:rPr>
              <a:t> = 'John'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p.LAST</a:t>
            </a:r>
            <a:r>
              <a:rPr lang="en-US" sz="2400" b="1">
                <a:solidFill>
                  <a:schemeClr val="accent2">
                    <a:lumMod val="75000"/>
                  </a:schemeClr>
                </a:solidFill>
                <a:cs typeface="Calibri Light"/>
              </a:rPr>
              <a:t>='Smith'</a:t>
            </a:r>
          </a:p>
          <a:p>
            <a:pPr>
              <a:lnSpc>
                <a:spcPct val="100000"/>
              </a:lnSpc>
              <a:spcBef>
                <a:spcPts val="0"/>
              </a:spcBef>
            </a:pP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e.PATIENT</a:t>
            </a:r>
            <a:r>
              <a:rPr lang="en-US" sz="2400" b="1">
                <a:solidFill>
                  <a:schemeClr val="accent2">
                    <a:lumMod val="75000"/>
                  </a:schemeClr>
                </a:solidFill>
                <a:cs typeface="Calibri Light"/>
              </a:rPr>
              <a:t>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e.Id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c.ENCOUNTER</a:t>
            </a:r>
            <a:endParaRPr lang="en-US" sz="2400" b="1">
              <a:solidFill>
                <a:schemeClr val="accent2">
                  <a:lumMod val="75000"/>
                </a:schemeClr>
              </a:solidFill>
              <a:cs typeface="Calibri Light"/>
            </a:endParaRPr>
          </a:p>
          <a:p>
            <a:pPr>
              <a:lnSpc>
                <a:spcPct val="100000"/>
              </a:lnSpc>
              <a:spcBef>
                <a:spcPts val="0"/>
              </a:spcBef>
            </a:pPr>
            <a:r>
              <a:rPr lang="en-US" sz="2400" b="1">
                <a:solidFill>
                  <a:schemeClr val="accent1">
                    <a:lumMod val="50000"/>
                  </a:schemeClr>
                </a:solidFill>
                <a:ea typeface="+mj-lt"/>
                <a:cs typeface="+mj-lt"/>
              </a:rPr>
              <a:t>AND LOWER</a:t>
            </a:r>
            <a:r>
              <a:rPr lang="en-US" sz="2400" b="1">
                <a:latin typeface="Consolas"/>
                <a:ea typeface="+mj-lt"/>
                <a:cs typeface="+mj-lt"/>
              </a:rPr>
              <a:t>(</a:t>
            </a:r>
            <a:r>
              <a:rPr lang="en-US" sz="2400" b="1" err="1">
                <a:solidFill>
                  <a:schemeClr val="accent2">
                    <a:lumMod val="75000"/>
                  </a:schemeClr>
                </a:solidFill>
                <a:ea typeface="+mj-lt"/>
                <a:cs typeface="+mj-lt"/>
              </a:rPr>
              <a:t>c.DESCRIPTION</a:t>
            </a:r>
            <a:r>
              <a:rPr lang="en-US" sz="2400" b="1">
                <a:ea typeface="+mj-lt"/>
                <a:cs typeface="+mj-lt"/>
              </a:rPr>
              <a:t>)</a:t>
            </a:r>
            <a:r>
              <a:rPr lang="en-US" sz="2400" b="1">
                <a:solidFill>
                  <a:schemeClr val="accent2">
                    <a:lumMod val="75000"/>
                  </a:schemeClr>
                </a:solidFill>
                <a:ea typeface="+mj-lt"/>
                <a:cs typeface="+mj-lt"/>
              </a:rPr>
              <a:t> </a:t>
            </a:r>
            <a:r>
              <a:rPr lang="en-US" sz="2400" b="1">
                <a:solidFill>
                  <a:schemeClr val="accent1">
                    <a:lumMod val="50000"/>
                  </a:schemeClr>
                </a:solidFill>
                <a:ea typeface="+mj-lt"/>
                <a:cs typeface="+mj-lt"/>
              </a:rPr>
              <a:t>LIKE </a:t>
            </a:r>
            <a:r>
              <a:rPr lang="en-US" sz="2400" b="1">
                <a:solidFill>
                  <a:schemeClr val="accent2">
                    <a:lumMod val="75000"/>
                  </a:schemeClr>
                </a:solidFill>
                <a:ea typeface="+mj-lt"/>
                <a:cs typeface="+mj-lt"/>
              </a:rPr>
              <a:t>'%</a:t>
            </a:r>
            <a:r>
              <a:rPr lang="en-US" sz="2400" b="1" dirty="0" err="1">
                <a:solidFill>
                  <a:schemeClr val="accent2">
                    <a:lumMod val="75000"/>
                  </a:schemeClr>
                </a:solidFill>
                <a:ea typeface="+mj-lt"/>
                <a:cs typeface="+mj-lt"/>
              </a:rPr>
              <a:t>diabete</a:t>
            </a:r>
            <a:r>
              <a:rPr lang="en-US" sz="2400" b="1">
                <a:solidFill>
                  <a:schemeClr val="accent2">
                    <a:lumMod val="75000"/>
                  </a:schemeClr>
                </a:solidFill>
                <a:ea typeface="+mj-lt"/>
                <a:cs typeface="+mj-lt"/>
              </a:rPr>
              <a:t>%'</a:t>
            </a:r>
            <a:endParaRPr lang="en-US" sz="2400" b="1">
              <a:solidFill>
                <a:schemeClr val="accent2">
                  <a:lumMod val="75000"/>
                </a:schemeClr>
              </a:solidFill>
              <a:cs typeface="Calibri Light"/>
            </a:endParaRPr>
          </a:p>
        </p:txBody>
      </p:sp>
      <p:sp>
        <p:nvSpPr>
          <p:cNvPr id="3" name="TextBox 2">
            <a:extLst>
              <a:ext uri="{FF2B5EF4-FFF2-40B4-BE49-F238E27FC236}">
                <a16:creationId xmlns:a16="http://schemas.microsoft.com/office/drawing/2014/main" id="{471A2FC9-5A3E-35B8-830F-E04193E007EC}"/>
              </a:ext>
            </a:extLst>
          </p:cNvPr>
          <p:cNvSpPr txBox="1"/>
          <p:nvPr/>
        </p:nvSpPr>
        <p:spPr>
          <a:xfrm>
            <a:off x="7030616" y="2496365"/>
            <a:ext cx="2104556" cy="4415034"/>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4059357" y="3549821"/>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365EBE6-9C84-8992-D81F-ABE5FFE9F93A}"/>
              </a:ext>
            </a:extLst>
          </p:cNvPr>
          <p:cNvSpPr txBox="1"/>
          <p:nvPr/>
        </p:nvSpPr>
        <p:spPr>
          <a:xfrm>
            <a:off x="4059131" y="3289766"/>
            <a:ext cx="1377899" cy="3539430"/>
          </a:xfrm>
          <a:prstGeom prst="rect">
            <a:avLst/>
          </a:prstGeom>
          <a:noFill/>
          <a:ln w="12700">
            <a:solidFill>
              <a:schemeClr val="accent1">
                <a:shade val="50000"/>
              </a:schemeClr>
            </a:solidFill>
          </a:ln>
        </p:spPr>
        <p:txBody>
          <a:bodyPr wrap="square" lIns="91440" tIns="45720" rIns="91440" bIns="45720" rtlCol="0" anchor="t">
            <a:spAutoFit/>
          </a:bodyPr>
          <a:lstStyle/>
          <a:p>
            <a:r>
              <a:rPr lang="en-US" sz="1600" b="1"/>
              <a:t>Patients</a:t>
            </a:r>
          </a:p>
          <a:p>
            <a:r>
              <a:rPr lang="en-US" sz="1600"/>
              <a:t>Id</a:t>
            </a:r>
            <a:endParaRPr lang="en-US" sz="1600">
              <a:cs typeface="Calibri"/>
            </a:endParaRPr>
          </a:p>
          <a:p>
            <a:r>
              <a:rPr lang="en-US" sz="1600"/>
              <a:t>BIRTHDATE</a:t>
            </a:r>
            <a:endParaRPr lang="en-US" sz="1600">
              <a:cs typeface="Calibri"/>
            </a:endParaRPr>
          </a:p>
          <a:p>
            <a:r>
              <a:rPr lang="en-US" sz="1600"/>
              <a:t>DEATHDATE</a:t>
            </a:r>
            <a:endParaRPr lang="en-US" sz="1600">
              <a:cs typeface="Calibri"/>
            </a:endParaRPr>
          </a:p>
          <a:p>
            <a:r>
              <a:rPr lang="en-US" sz="1600"/>
              <a:t>…</a:t>
            </a:r>
            <a:endParaRPr lang="en-US" sz="1600">
              <a:cs typeface="Calibri"/>
            </a:endParaRPr>
          </a:p>
          <a:p>
            <a:r>
              <a:rPr lang="en-US" sz="1600"/>
              <a:t>FIRST</a:t>
            </a:r>
            <a:endParaRPr lang="en-US" sz="1600">
              <a:cs typeface="Calibri"/>
            </a:endParaRPr>
          </a:p>
          <a:p>
            <a:r>
              <a:rPr lang="en-US" sz="1600"/>
              <a:t>LAST</a:t>
            </a:r>
            <a:endParaRPr lang="en-US" sz="1600">
              <a:cs typeface="Calibri"/>
            </a:endParaRPr>
          </a:p>
          <a:p>
            <a:r>
              <a:rPr lang="en-US" sz="1600"/>
              <a:t>SUFFIX</a:t>
            </a:r>
            <a:endParaRPr lang="en-US" sz="1600">
              <a:cs typeface="Calibri"/>
            </a:endParaRPr>
          </a:p>
          <a:p>
            <a:r>
              <a:rPr lang="en-US" sz="1600"/>
              <a:t>MAIDEN</a:t>
            </a:r>
            <a:endParaRPr lang="en-US" sz="1600">
              <a:cs typeface="Calibri"/>
            </a:endParaRPr>
          </a:p>
          <a:p>
            <a:r>
              <a:rPr lang="en-US" sz="1600"/>
              <a:t>MARITAL</a:t>
            </a:r>
            <a:endParaRPr lang="en-US" sz="1600">
              <a:cs typeface="Calibri"/>
            </a:endParaRPr>
          </a:p>
          <a:p>
            <a:r>
              <a:rPr lang="en-US" sz="1600"/>
              <a:t>RACE</a:t>
            </a:r>
            <a:endParaRPr lang="en-US" sz="1600">
              <a:cs typeface="Calibri"/>
            </a:endParaRPr>
          </a:p>
          <a:p>
            <a:r>
              <a:rPr lang="en-US" sz="1600"/>
              <a:t>ETHNICITY</a:t>
            </a:r>
            <a:endParaRPr lang="en-US" sz="1600">
              <a:cs typeface="Calibri"/>
            </a:endParaRPr>
          </a:p>
          <a:p>
            <a:r>
              <a:rPr lang="en-US" sz="1600"/>
              <a:t>GENDER</a:t>
            </a:r>
            <a:endParaRPr lang="en-US" sz="1600">
              <a:cs typeface="Calibri"/>
            </a:endParaRPr>
          </a:p>
          <a:p>
            <a:r>
              <a:rPr lang="en-US" sz="1600">
                <a:cs typeface="Calibri"/>
              </a:rPr>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5427738" y="3444344"/>
            <a:ext cx="15935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9125879" y="2632883"/>
            <a:ext cx="1593585" cy="128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730011E-1A17-77F5-93D7-F9B58BEF1C72}"/>
              </a:ext>
            </a:extLst>
          </p:cNvPr>
          <p:cNvSpPr txBox="1"/>
          <p:nvPr/>
        </p:nvSpPr>
        <p:spPr>
          <a:xfrm>
            <a:off x="5433367" y="3499120"/>
            <a:ext cx="1588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9123456" y="2219548"/>
            <a:ext cx="17834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Tree>
    <p:extLst>
      <p:ext uri="{BB962C8B-B14F-4D97-AF65-F5344CB8AC3E}">
        <p14:creationId xmlns:p14="http://schemas.microsoft.com/office/powerpoint/2010/main" val="702530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DD7BA6-CA25-CBC5-392C-CA1C7C992F94}"/>
              </a:ext>
            </a:extLst>
          </p:cNvPr>
          <p:cNvSpPr txBox="1"/>
          <p:nvPr/>
        </p:nvSpPr>
        <p:spPr>
          <a:xfrm>
            <a:off x="55913" y="53443"/>
            <a:ext cx="1036320" cy="255454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1000" b="1"/>
              <a:t>Allergies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p>
          <a:p>
            <a:r>
              <a:rPr lang="en-US" sz="1000"/>
              <a:t>SYSTEM</a:t>
            </a:r>
            <a:endParaRPr lang="en-US" sz="1000">
              <a:cs typeface="Calibri"/>
            </a:endParaRPr>
          </a:p>
          <a:p>
            <a:r>
              <a:rPr lang="en-US" sz="1000" dirty="0">
                <a:highlight>
                  <a:srgbClr val="00FF00"/>
                </a:highlight>
              </a:rPr>
              <a:t>DESCRIPTION</a:t>
            </a:r>
            <a:endParaRPr lang="en-US" sz="1000" dirty="0">
              <a:highlight>
                <a:srgbClr val="00FF00"/>
              </a:highlight>
              <a:cs typeface="Calibri"/>
            </a:endParaRPr>
          </a:p>
          <a:p>
            <a:r>
              <a:rPr lang="en-US" sz="1000"/>
              <a:t>TYPE</a:t>
            </a:r>
            <a:endParaRPr lang="en-US" sz="1000">
              <a:cs typeface="Calibri"/>
            </a:endParaRPr>
          </a:p>
          <a:p>
            <a:r>
              <a:rPr lang="en-US" sz="1000"/>
              <a:t>CATEGORY</a:t>
            </a:r>
            <a:endParaRPr lang="en-US" sz="1000">
              <a:cs typeface="Calibri"/>
            </a:endParaRPr>
          </a:p>
          <a:p>
            <a:r>
              <a:rPr lang="en-US" sz="1000"/>
              <a:t>REACTION1</a:t>
            </a:r>
            <a:endParaRPr lang="en-US" sz="1000">
              <a:cs typeface="Calibri"/>
            </a:endParaRPr>
          </a:p>
          <a:p>
            <a:r>
              <a:rPr lang="en-US" sz="1000"/>
              <a:t>DESCRIPTION1</a:t>
            </a:r>
            <a:endParaRPr lang="en-US" sz="1000">
              <a:cs typeface="Calibri"/>
            </a:endParaRPr>
          </a:p>
          <a:p>
            <a:r>
              <a:rPr lang="en-US" sz="1000"/>
              <a:t>SEVERITY1</a:t>
            </a:r>
            <a:endParaRPr lang="en-US" sz="1000">
              <a:cs typeface="Calibri"/>
            </a:endParaRPr>
          </a:p>
          <a:p>
            <a:r>
              <a:rPr lang="en-US" sz="1000"/>
              <a:t>REACTION2</a:t>
            </a:r>
            <a:endParaRPr lang="en-US" sz="1000">
              <a:cs typeface="Calibri"/>
            </a:endParaRPr>
          </a:p>
          <a:p>
            <a:r>
              <a:rPr lang="en-US" sz="1000"/>
              <a:t>DESCRIPTION2</a:t>
            </a:r>
            <a:endParaRPr lang="en-US" sz="1000">
              <a:cs typeface="Calibri"/>
            </a:endParaRPr>
          </a:p>
          <a:p>
            <a:r>
              <a:rPr lang="en-US" sz="1000"/>
              <a:t>SEVERITY2</a:t>
            </a:r>
            <a:endParaRPr lang="en-US" sz="1000">
              <a:cs typeface="Calibri"/>
            </a:endParaRPr>
          </a:p>
        </p:txBody>
      </p:sp>
      <p:sp>
        <p:nvSpPr>
          <p:cNvPr id="4" name="TextBox 3">
            <a:extLst>
              <a:ext uri="{FF2B5EF4-FFF2-40B4-BE49-F238E27FC236}">
                <a16:creationId xmlns:a16="http://schemas.microsoft.com/office/drawing/2014/main" id="{249C57DF-B0C2-25B8-91CC-5B6C82C64C5A}"/>
              </a:ext>
            </a:extLst>
          </p:cNvPr>
          <p:cNvSpPr txBox="1"/>
          <p:nvPr/>
        </p:nvSpPr>
        <p:spPr>
          <a:xfrm>
            <a:off x="3052654" y="5171173"/>
            <a:ext cx="140307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Careplans</a:t>
            </a:r>
            <a:endParaRPr lang="en-US" sz="1000" b="1"/>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p>
          <a:p>
            <a:r>
              <a:rPr lang="en-US" sz="1000">
                <a:highlight>
                  <a:srgbClr val="00FFFF"/>
                </a:highlight>
              </a:rPr>
              <a:t>ENCOUNTER</a:t>
            </a: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6" name="TextBox 5">
            <a:extLst>
              <a:ext uri="{FF2B5EF4-FFF2-40B4-BE49-F238E27FC236}">
                <a16:creationId xmlns:a16="http://schemas.microsoft.com/office/drawing/2014/main" id="{FAC4CAB1-5888-96C3-E02F-A044A788B6C9}"/>
              </a:ext>
            </a:extLst>
          </p:cNvPr>
          <p:cNvSpPr txBox="1"/>
          <p:nvPr/>
        </p:nvSpPr>
        <p:spPr>
          <a:xfrm>
            <a:off x="3057341" y="60033"/>
            <a:ext cx="2044199" cy="5087972"/>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Claims</a:t>
            </a:r>
          </a:p>
          <a:p>
            <a:r>
              <a:rPr lang="en-US" sz="1000">
                <a:highlight>
                  <a:srgbClr val="FFFF00"/>
                </a:highlight>
              </a:rPr>
              <a:t>Id</a:t>
            </a:r>
            <a:endParaRPr lang="en-US" sz="1000">
              <a:highlight>
                <a:srgbClr val="FFFF00"/>
              </a:highlight>
              <a:cs typeface="Calibri"/>
            </a:endParaRPr>
          </a:p>
          <a:p>
            <a:r>
              <a:rPr lang="en-US" sz="1000">
                <a:highlight>
                  <a:srgbClr val="00FFFF"/>
                </a:highlight>
              </a:rPr>
              <a:t>PATIENTID</a:t>
            </a:r>
            <a:endParaRPr lang="en-US" sz="1000">
              <a:highlight>
                <a:srgbClr val="00FFFF"/>
              </a:highlight>
              <a:cs typeface="Calibri"/>
            </a:endParaRPr>
          </a:p>
          <a:p>
            <a:r>
              <a:rPr lang="en-US" sz="1000">
                <a:highlight>
                  <a:srgbClr val="00FFFF"/>
                </a:highlight>
              </a:rPr>
              <a:t>PROVIDERID</a:t>
            </a:r>
            <a:endParaRPr lang="en-US" sz="1000">
              <a:highlight>
                <a:srgbClr val="00FFFF"/>
              </a:highlight>
              <a:cs typeface="Calibri"/>
            </a:endParaRPr>
          </a:p>
          <a:p>
            <a:r>
              <a:rPr lang="en-US" sz="1000">
                <a:highlight>
                  <a:srgbClr val="00FFFF"/>
                </a:highlight>
              </a:rPr>
              <a:t>PRIMARYPATIENTINSURANCEID</a:t>
            </a:r>
            <a:endParaRPr lang="en-US" sz="1000">
              <a:highlight>
                <a:srgbClr val="00FFFF"/>
              </a:highlight>
              <a:cs typeface="Calibri"/>
            </a:endParaRPr>
          </a:p>
          <a:p>
            <a:r>
              <a:rPr lang="en-US" sz="1000">
                <a:highlight>
                  <a:srgbClr val="00FFFF"/>
                </a:highlight>
              </a:rPr>
              <a:t>SECONDARYPATIENTINSURANCEID</a:t>
            </a:r>
            <a:endParaRPr lang="en-US" sz="1000">
              <a:highlight>
                <a:srgbClr val="00FFFF"/>
              </a:highlight>
              <a:cs typeface="Calibri"/>
            </a:endParaRPr>
          </a:p>
          <a:p>
            <a:r>
              <a:rPr lang="en-US" sz="1000">
                <a:highlight>
                  <a:srgbClr val="00FFFF"/>
                </a:highlight>
              </a:rPr>
              <a:t>DEPARTMENTID</a:t>
            </a:r>
            <a:endParaRPr lang="en-US" sz="1000">
              <a:highlight>
                <a:srgbClr val="00FFFF"/>
              </a:highlight>
              <a:cs typeface="Calibri"/>
            </a:endParaRPr>
          </a:p>
          <a:p>
            <a:r>
              <a:rPr lang="en-US" sz="1000">
                <a:highlight>
                  <a:srgbClr val="00FFFF"/>
                </a:highlight>
              </a:rPr>
              <a:t>PATIENTDEPARTMENTID</a:t>
            </a:r>
            <a:endParaRPr lang="en-US" sz="1000">
              <a:highlight>
                <a:srgbClr val="00FFFF"/>
              </a:highlight>
              <a:cs typeface="Calibri"/>
            </a:endParaRPr>
          </a:p>
          <a:p>
            <a:r>
              <a:rPr lang="en-US" sz="1000"/>
              <a:t>DIAGNOSIS1</a:t>
            </a:r>
            <a:endParaRPr lang="en-US" sz="1000">
              <a:cs typeface="Calibri"/>
            </a:endParaRPr>
          </a:p>
          <a:p>
            <a:r>
              <a:rPr lang="en-US" sz="1000"/>
              <a:t>DIAGNOSIS2</a:t>
            </a:r>
            <a:endParaRPr lang="en-US" sz="1000">
              <a:cs typeface="Calibri"/>
            </a:endParaRPr>
          </a:p>
          <a:p>
            <a:r>
              <a:rPr lang="en-US" sz="1000"/>
              <a:t>DIAGNOSIS3</a:t>
            </a:r>
            <a:endParaRPr lang="en-US" sz="1000">
              <a:cs typeface="Calibri"/>
            </a:endParaRPr>
          </a:p>
          <a:p>
            <a:r>
              <a:rPr lang="en-US" sz="1000"/>
              <a:t>DIAGNOSIS4</a:t>
            </a:r>
            <a:endParaRPr lang="en-US" sz="1000">
              <a:cs typeface="Calibri"/>
            </a:endParaRPr>
          </a:p>
          <a:p>
            <a:r>
              <a:rPr lang="en-US" sz="1000"/>
              <a:t>DIAGNOSIS5</a:t>
            </a:r>
            <a:endParaRPr lang="en-US" sz="1000">
              <a:cs typeface="Calibri"/>
            </a:endParaRPr>
          </a:p>
          <a:p>
            <a:r>
              <a:rPr lang="en-US" sz="1000"/>
              <a:t>DIAGNOSIS6</a:t>
            </a:r>
            <a:endParaRPr lang="en-US" sz="1000">
              <a:cs typeface="Calibri"/>
            </a:endParaRPr>
          </a:p>
          <a:p>
            <a:r>
              <a:rPr lang="en-US" sz="1000"/>
              <a:t>DIAGNOSIS7</a:t>
            </a:r>
            <a:endParaRPr lang="en-US" sz="1000">
              <a:cs typeface="Calibri"/>
            </a:endParaRPr>
          </a:p>
          <a:p>
            <a:r>
              <a:rPr lang="en-US" sz="1000"/>
              <a:t>DIAGNOSIS8</a:t>
            </a:r>
            <a:endParaRPr lang="en-US" sz="1000">
              <a:cs typeface="Calibri"/>
            </a:endParaRPr>
          </a:p>
          <a:p>
            <a:r>
              <a:rPr lang="en-US" sz="1000"/>
              <a:t>REFERRINGPROVIDERID</a:t>
            </a:r>
            <a:endParaRPr lang="en-US" sz="1000">
              <a:cs typeface="Calibri"/>
            </a:endParaRPr>
          </a:p>
          <a:p>
            <a:r>
              <a:rPr lang="en-US" sz="1000">
                <a:highlight>
                  <a:srgbClr val="00FFFF"/>
                </a:highlight>
              </a:rPr>
              <a:t>APPOINTMENTID</a:t>
            </a:r>
            <a:endParaRPr lang="en-US" sz="1000">
              <a:highlight>
                <a:srgbClr val="00FFFF"/>
              </a:highlight>
              <a:cs typeface="Calibri"/>
            </a:endParaRPr>
          </a:p>
          <a:p>
            <a:r>
              <a:rPr lang="en-US" sz="1000"/>
              <a:t>CURRENTILLNESSDATE</a:t>
            </a:r>
            <a:endParaRPr lang="en-US" sz="1000">
              <a:cs typeface="Calibri"/>
            </a:endParaRPr>
          </a:p>
          <a:p>
            <a:r>
              <a:rPr lang="en-US" sz="1000"/>
              <a:t>SERVICEDATE</a:t>
            </a:r>
            <a:endParaRPr lang="en-US" sz="1000">
              <a:cs typeface="Calibri"/>
            </a:endParaRPr>
          </a:p>
          <a:p>
            <a:r>
              <a:rPr lang="en-US" sz="1000"/>
              <a:t>SUPERVISINGPROVIDERID</a:t>
            </a:r>
            <a:endParaRPr lang="en-US" sz="1000">
              <a:cs typeface="Calibri"/>
            </a:endParaRPr>
          </a:p>
          <a:p>
            <a:r>
              <a:rPr lang="en-US" sz="1000"/>
              <a:t>STATUS1</a:t>
            </a:r>
            <a:endParaRPr lang="en-US" sz="1000">
              <a:cs typeface="Calibri"/>
            </a:endParaRPr>
          </a:p>
          <a:p>
            <a:r>
              <a:rPr lang="en-US" sz="1000"/>
              <a:t>STATUS2</a:t>
            </a:r>
            <a:endParaRPr lang="en-US" sz="1000">
              <a:cs typeface="Calibri"/>
            </a:endParaRPr>
          </a:p>
          <a:p>
            <a:r>
              <a:rPr lang="en-US" sz="1000"/>
              <a:t>STATUSP</a:t>
            </a:r>
            <a:endParaRPr lang="en-US" sz="1000">
              <a:cs typeface="Calibri"/>
            </a:endParaRPr>
          </a:p>
          <a:p>
            <a:r>
              <a:rPr lang="en-US" sz="1000"/>
              <a:t>OUTSTANDING1</a:t>
            </a:r>
            <a:endParaRPr lang="en-US" sz="1000">
              <a:cs typeface="Calibri"/>
            </a:endParaRPr>
          </a:p>
          <a:p>
            <a:r>
              <a:rPr lang="en-US" sz="1000"/>
              <a:t>OUTSTANDING2</a:t>
            </a:r>
            <a:endParaRPr lang="en-US" sz="1000">
              <a:cs typeface="Calibri"/>
            </a:endParaRPr>
          </a:p>
          <a:p>
            <a:r>
              <a:rPr lang="en-US" sz="1000"/>
              <a:t>OUTSTANDINGP</a:t>
            </a:r>
            <a:endParaRPr lang="en-US" sz="1000">
              <a:cs typeface="Calibri"/>
            </a:endParaRPr>
          </a:p>
          <a:p>
            <a:r>
              <a:rPr lang="en-US" sz="1000"/>
              <a:t>LASTBILLEDDATE1</a:t>
            </a:r>
            <a:endParaRPr lang="en-US" sz="1000">
              <a:cs typeface="Calibri"/>
            </a:endParaRPr>
          </a:p>
          <a:p>
            <a:r>
              <a:rPr lang="en-US" sz="1000"/>
              <a:t>LASTBILLEDDATE2</a:t>
            </a:r>
            <a:endParaRPr lang="en-US" sz="1000">
              <a:cs typeface="Calibri"/>
            </a:endParaRPr>
          </a:p>
          <a:p>
            <a:r>
              <a:rPr lang="en-US" sz="1000"/>
              <a:t>LASTBILLEDDATEP</a:t>
            </a:r>
            <a:endParaRPr lang="en-US" sz="1000">
              <a:cs typeface="Calibri"/>
            </a:endParaRPr>
          </a:p>
          <a:p>
            <a:r>
              <a:rPr lang="en-US" sz="1000"/>
              <a:t>HEALTHCARECLAIMTYPEID1</a:t>
            </a:r>
            <a:endParaRPr lang="en-US" sz="1000">
              <a:cs typeface="Calibri"/>
            </a:endParaRPr>
          </a:p>
          <a:p>
            <a:r>
              <a:rPr lang="en-US" sz="1000"/>
              <a:t>HEALTHCARECLAIMTYPEID2</a:t>
            </a:r>
            <a:endParaRPr lang="en-US" sz="1000">
              <a:cs typeface="Calibri"/>
            </a:endParaRPr>
          </a:p>
        </p:txBody>
      </p:sp>
      <p:sp>
        <p:nvSpPr>
          <p:cNvPr id="8" name="TextBox 7">
            <a:extLst>
              <a:ext uri="{FF2B5EF4-FFF2-40B4-BE49-F238E27FC236}">
                <a16:creationId xmlns:a16="http://schemas.microsoft.com/office/drawing/2014/main" id="{15091192-0C8A-580F-5146-7952FA781EF9}"/>
              </a:ext>
            </a:extLst>
          </p:cNvPr>
          <p:cNvSpPr txBox="1"/>
          <p:nvPr/>
        </p:nvSpPr>
        <p:spPr>
          <a:xfrm>
            <a:off x="7041866" y="1488934"/>
            <a:ext cx="1564640" cy="532453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Claims_Transactions</a:t>
            </a:r>
            <a:endParaRPr lang="en-US" sz="1000" b="1"/>
          </a:p>
          <a:p>
            <a:r>
              <a:rPr lang="en-US" sz="1000">
                <a:highlight>
                  <a:srgbClr val="FFFF00"/>
                </a:highlight>
              </a:rPr>
              <a:t>ID</a:t>
            </a:r>
            <a:endParaRPr lang="en-US" sz="1000">
              <a:highlight>
                <a:srgbClr val="FFFF00"/>
              </a:highlight>
              <a:cs typeface="Calibri"/>
            </a:endParaRPr>
          </a:p>
          <a:p>
            <a:r>
              <a:rPr lang="en-US" sz="1000">
                <a:highlight>
                  <a:srgbClr val="00FFFF"/>
                </a:highlight>
              </a:rPr>
              <a:t>CLAIMID</a:t>
            </a:r>
            <a:endParaRPr lang="en-US" sz="1000">
              <a:highlight>
                <a:srgbClr val="00FFFF"/>
              </a:highlight>
              <a:cs typeface="Calibri"/>
            </a:endParaRPr>
          </a:p>
          <a:p>
            <a:r>
              <a:rPr lang="en-US" sz="1000">
                <a:highlight>
                  <a:srgbClr val="00FFFF"/>
                </a:highlight>
              </a:rPr>
              <a:t>CHARGEID</a:t>
            </a:r>
            <a:endParaRPr lang="en-US" sz="1000">
              <a:highlight>
                <a:srgbClr val="00FFFF"/>
              </a:highlight>
              <a:cs typeface="Calibri"/>
            </a:endParaRPr>
          </a:p>
          <a:p>
            <a:r>
              <a:rPr lang="en-US" sz="1000">
                <a:highlight>
                  <a:srgbClr val="00FFFF"/>
                </a:highlight>
              </a:rPr>
              <a:t>PATIENTID</a:t>
            </a:r>
            <a:endParaRPr lang="en-US" sz="1000">
              <a:highlight>
                <a:srgbClr val="00FFFF"/>
              </a:highlight>
              <a:cs typeface="Calibri"/>
            </a:endParaRPr>
          </a:p>
          <a:p>
            <a:r>
              <a:rPr lang="en-US" sz="1000"/>
              <a:t>TYPE</a:t>
            </a:r>
            <a:endParaRPr lang="en-US" sz="1000">
              <a:cs typeface="Calibri"/>
            </a:endParaRPr>
          </a:p>
          <a:p>
            <a:r>
              <a:rPr lang="en-US" sz="1000"/>
              <a:t>AMOUNT</a:t>
            </a:r>
            <a:endParaRPr lang="en-US" sz="1000">
              <a:cs typeface="Calibri"/>
            </a:endParaRPr>
          </a:p>
          <a:p>
            <a:r>
              <a:rPr lang="en-US" sz="1000"/>
              <a:t>METHOD</a:t>
            </a:r>
            <a:endParaRPr lang="en-US" sz="1000">
              <a:cs typeface="Calibri"/>
            </a:endParaRPr>
          </a:p>
          <a:p>
            <a:r>
              <a:rPr lang="en-US" sz="1000"/>
              <a:t>FROMDATE</a:t>
            </a:r>
            <a:endParaRPr lang="en-US" sz="1000">
              <a:cs typeface="Calibri"/>
            </a:endParaRPr>
          </a:p>
          <a:p>
            <a:r>
              <a:rPr lang="en-US" sz="1000"/>
              <a:t>TODATE</a:t>
            </a:r>
            <a:endParaRPr lang="en-US" sz="1000">
              <a:cs typeface="Calibri"/>
            </a:endParaRPr>
          </a:p>
          <a:p>
            <a:r>
              <a:rPr lang="en-US" sz="1000"/>
              <a:t>PLACEOFSERVICE</a:t>
            </a:r>
            <a:endParaRPr lang="en-US" sz="1000">
              <a:cs typeface="Calibri"/>
            </a:endParaRPr>
          </a:p>
          <a:p>
            <a:r>
              <a:rPr lang="en-US" sz="1000"/>
              <a:t>PROCEDURECODE</a:t>
            </a:r>
            <a:endParaRPr lang="en-US" sz="1000">
              <a:cs typeface="Calibri"/>
            </a:endParaRPr>
          </a:p>
          <a:p>
            <a:r>
              <a:rPr lang="en-US" sz="1000"/>
              <a:t>MODIFIER1</a:t>
            </a:r>
            <a:endParaRPr lang="en-US" sz="1000">
              <a:cs typeface="Calibri"/>
            </a:endParaRPr>
          </a:p>
          <a:p>
            <a:r>
              <a:rPr lang="en-US" sz="1000"/>
              <a:t>MODIFIER2</a:t>
            </a:r>
            <a:endParaRPr lang="en-US" sz="1000">
              <a:cs typeface="Calibri"/>
            </a:endParaRPr>
          </a:p>
          <a:p>
            <a:r>
              <a:rPr lang="en-US" sz="1000"/>
              <a:t>DIAGNOSISREF1</a:t>
            </a:r>
            <a:endParaRPr lang="en-US" sz="1000">
              <a:cs typeface="Calibri"/>
            </a:endParaRPr>
          </a:p>
          <a:p>
            <a:r>
              <a:rPr lang="en-US" sz="1000"/>
              <a:t>DIAGNOSISREF2</a:t>
            </a:r>
            <a:endParaRPr lang="en-US" sz="1000">
              <a:cs typeface="Calibri"/>
            </a:endParaRPr>
          </a:p>
          <a:p>
            <a:r>
              <a:rPr lang="en-US" sz="1000"/>
              <a:t>DIAGNOSISREF3</a:t>
            </a:r>
            <a:endParaRPr lang="en-US" sz="1000">
              <a:cs typeface="Calibri"/>
            </a:endParaRPr>
          </a:p>
          <a:p>
            <a:r>
              <a:rPr lang="en-US" sz="1000"/>
              <a:t>DIAGNOSISREF4</a:t>
            </a:r>
            <a:endParaRPr lang="en-US" sz="1000">
              <a:cs typeface="Calibri"/>
            </a:endParaRPr>
          </a:p>
          <a:p>
            <a:r>
              <a:rPr lang="en-US" sz="1000"/>
              <a:t>UNITS</a:t>
            </a:r>
            <a:endParaRPr lang="en-US" sz="1000">
              <a:cs typeface="Calibri"/>
            </a:endParaRPr>
          </a:p>
          <a:p>
            <a:r>
              <a:rPr lang="en-US" sz="1000"/>
              <a:t>DEPARTMENTID</a:t>
            </a:r>
            <a:endParaRPr lang="en-US" sz="1000">
              <a:cs typeface="Calibri"/>
            </a:endParaRPr>
          </a:p>
          <a:p>
            <a:r>
              <a:rPr lang="en-US" sz="1000"/>
              <a:t>NOTES</a:t>
            </a:r>
            <a:endParaRPr lang="en-US" sz="1000">
              <a:cs typeface="Calibri"/>
            </a:endParaRPr>
          </a:p>
          <a:p>
            <a:r>
              <a:rPr lang="en-US" sz="1000"/>
              <a:t>UNITAMOUNT</a:t>
            </a:r>
            <a:endParaRPr lang="en-US" sz="1000">
              <a:cs typeface="Calibri"/>
            </a:endParaRPr>
          </a:p>
          <a:p>
            <a:r>
              <a:rPr lang="en-US" sz="1000"/>
              <a:t>TRANSFEROUTID</a:t>
            </a:r>
            <a:endParaRPr lang="en-US" sz="1000">
              <a:cs typeface="Calibri"/>
            </a:endParaRPr>
          </a:p>
          <a:p>
            <a:r>
              <a:rPr lang="en-US" sz="1000"/>
              <a:t>TRANSFERTYPE</a:t>
            </a:r>
            <a:endParaRPr lang="en-US" sz="1000">
              <a:cs typeface="Calibri"/>
            </a:endParaRPr>
          </a:p>
          <a:p>
            <a:r>
              <a:rPr lang="en-US" sz="1000"/>
              <a:t>PAYMENTS</a:t>
            </a:r>
            <a:endParaRPr lang="en-US" sz="1000">
              <a:cs typeface="Calibri"/>
            </a:endParaRPr>
          </a:p>
          <a:p>
            <a:r>
              <a:rPr lang="en-US" sz="1000"/>
              <a:t>ADJUSTMENTS</a:t>
            </a:r>
            <a:endParaRPr lang="en-US" sz="1000">
              <a:cs typeface="Calibri"/>
            </a:endParaRPr>
          </a:p>
          <a:p>
            <a:r>
              <a:rPr lang="en-US" sz="1000"/>
              <a:t>TRANSFERS</a:t>
            </a:r>
            <a:endParaRPr lang="en-US" sz="1000">
              <a:cs typeface="Calibri"/>
            </a:endParaRPr>
          </a:p>
          <a:p>
            <a:r>
              <a:rPr lang="en-US" sz="1000"/>
              <a:t>OUTSTANDING</a:t>
            </a:r>
            <a:endParaRPr lang="en-US" sz="1000">
              <a:cs typeface="Calibri"/>
            </a:endParaRPr>
          </a:p>
          <a:p>
            <a:r>
              <a:rPr lang="en-US" sz="1000"/>
              <a:t>APPOINTMENTID</a:t>
            </a:r>
            <a:endParaRPr lang="en-US" sz="1000">
              <a:cs typeface="Calibri"/>
            </a:endParaRPr>
          </a:p>
          <a:p>
            <a:r>
              <a:rPr lang="en-US" sz="1000"/>
              <a:t>LINENOTE</a:t>
            </a:r>
            <a:endParaRPr lang="en-US" sz="1000">
              <a:cs typeface="Calibri"/>
            </a:endParaRPr>
          </a:p>
          <a:p>
            <a:r>
              <a:rPr lang="en-US" sz="1000"/>
              <a:t>PATIENTINSURANCEID</a:t>
            </a:r>
            <a:endParaRPr lang="en-US" sz="1000">
              <a:cs typeface="Calibri"/>
            </a:endParaRPr>
          </a:p>
          <a:p>
            <a:r>
              <a:rPr lang="en-US" sz="1000"/>
              <a:t>FEESCHEDULEID</a:t>
            </a:r>
            <a:endParaRPr lang="en-US" sz="1000">
              <a:cs typeface="Calibri"/>
            </a:endParaRPr>
          </a:p>
          <a:p>
            <a:r>
              <a:rPr lang="en-US" sz="1000"/>
              <a:t>PROVIDERID</a:t>
            </a:r>
            <a:endParaRPr lang="en-US" sz="1000">
              <a:cs typeface="Calibri"/>
            </a:endParaRPr>
          </a:p>
          <a:p>
            <a:r>
              <a:rPr lang="en-US" sz="1000"/>
              <a:t>SUPERVISINGPROVIDERID</a:t>
            </a:r>
            <a:endParaRPr lang="en-US" sz="1000">
              <a:cs typeface="Calibri"/>
            </a:endParaRPr>
          </a:p>
        </p:txBody>
      </p:sp>
      <p:sp>
        <p:nvSpPr>
          <p:cNvPr id="10" name="TextBox 9">
            <a:extLst>
              <a:ext uri="{FF2B5EF4-FFF2-40B4-BE49-F238E27FC236}">
                <a16:creationId xmlns:a16="http://schemas.microsoft.com/office/drawing/2014/main" id="{CCA32B10-95E4-9085-D087-E7778C9AF0F7}"/>
              </a:ext>
            </a:extLst>
          </p:cNvPr>
          <p:cNvSpPr txBox="1"/>
          <p:nvPr/>
        </p:nvSpPr>
        <p:spPr>
          <a:xfrm>
            <a:off x="6097127" y="4393745"/>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Conditions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p:txBody>
      </p:sp>
      <p:sp>
        <p:nvSpPr>
          <p:cNvPr id="12" name="TextBox 11">
            <a:extLst>
              <a:ext uri="{FF2B5EF4-FFF2-40B4-BE49-F238E27FC236}">
                <a16:creationId xmlns:a16="http://schemas.microsoft.com/office/drawing/2014/main" id="{8549C3E6-C4EB-263E-64DC-1C22C8B8BB82}"/>
              </a:ext>
            </a:extLst>
          </p:cNvPr>
          <p:cNvSpPr txBox="1"/>
          <p:nvPr/>
        </p:nvSpPr>
        <p:spPr>
          <a:xfrm>
            <a:off x="10293506" y="5229697"/>
            <a:ext cx="960120" cy="132343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Devices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UDI</a:t>
            </a:r>
            <a:endParaRPr lang="en-US" sz="1000">
              <a:cs typeface="Calibri"/>
            </a:endParaRPr>
          </a:p>
        </p:txBody>
      </p:sp>
      <p:sp>
        <p:nvSpPr>
          <p:cNvPr id="14" name="TextBox 13">
            <a:extLst>
              <a:ext uri="{FF2B5EF4-FFF2-40B4-BE49-F238E27FC236}">
                <a16:creationId xmlns:a16="http://schemas.microsoft.com/office/drawing/2014/main" id="{B32A0653-3A87-A667-C09B-7F341D9EEFED}"/>
              </a:ext>
            </a:extLst>
          </p:cNvPr>
          <p:cNvSpPr txBox="1"/>
          <p:nvPr/>
        </p:nvSpPr>
        <p:spPr>
          <a:xfrm>
            <a:off x="69886" y="2642132"/>
            <a:ext cx="1544320" cy="255454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Encounters</a:t>
            </a:r>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ORGANIZATION</a:t>
            </a:r>
            <a:endParaRPr lang="en-US" sz="1000">
              <a:highlight>
                <a:srgbClr val="00FFFF"/>
              </a:highlight>
              <a:cs typeface="Calibri"/>
            </a:endParaRPr>
          </a:p>
          <a:p>
            <a:r>
              <a:rPr lang="en-US" sz="1000">
                <a:highlight>
                  <a:srgbClr val="00FFFF"/>
                </a:highlight>
              </a:rPr>
              <a:t>PROVIDER</a:t>
            </a:r>
            <a:endParaRPr lang="en-US" sz="1000">
              <a:highlight>
                <a:srgbClr val="00FFFF"/>
              </a:highlight>
              <a:cs typeface="Calibri"/>
            </a:endParaRPr>
          </a:p>
          <a:p>
            <a:r>
              <a:rPr lang="en-US" sz="1000">
                <a:highlight>
                  <a:srgbClr val="00FFFF"/>
                </a:highlight>
              </a:rPr>
              <a:t>PAYER</a:t>
            </a:r>
            <a:endParaRPr lang="en-US" sz="1000">
              <a:highlight>
                <a:srgbClr val="00FFFF"/>
              </a:highlight>
              <a:cs typeface="Calibri"/>
            </a:endParaRPr>
          </a:p>
          <a:p>
            <a:r>
              <a:rPr lang="en-US" sz="1000"/>
              <a:t>ENCOUNTERCLASS</a:t>
            </a:r>
            <a:endParaRPr lang="en-US" sz="1000">
              <a:cs typeface="Calibri"/>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BASE_ENCOUNTER_COST</a:t>
            </a:r>
            <a:endParaRPr lang="en-US" sz="1000">
              <a:cs typeface="Calibri"/>
            </a:endParaRPr>
          </a:p>
          <a:p>
            <a:r>
              <a:rPr lang="en-US" sz="1000"/>
              <a:t>TOTAL_CLAIM_COST</a:t>
            </a:r>
            <a:endParaRPr lang="en-US" sz="1000">
              <a:cs typeface="Calibri"/>
            </a:endParaRPr>
          </a:p>
          <a:p>
            <a:r>
              <a:rPr lang="en-US" sz="1000"/>
              <a:t>PAYER_COVERAGE</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16" name="TextBox 15">
            <a:extLst>
              <a:ext uri="{FF2B5EF4-FFF2-40B4-BE49-F238E27FC236}">
                <a16:creationId xmlns:a16="http://schemas.microsoft.com/office/drawing/2014/main" id="{8D99541F-7C65-D2AB-CD9E-2314811CBAB8}"/>
              </a:ext>
            </a:extLst>
          </p:cNvPr>
          <p:cNvSpPr txBox="1"/>
          <p:nvPr/>
        </p:nvSpPr>
        <p:spPr>
          <a:xfrm>
            <a:off x="1177665" y="56696"/>
            <a:ext cx="1544320" cy="224676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Imaging_Studies</a:t>
            </a:r>
            <a:endParaRPr lang="en-US" sz="1000" b="1"/>
          </a:p>
          <a:p>
            <a:r>
              <a:rPr lang="en-US" sz="1000" dirty="0">
                <a:highlight>
                  <a:srgbClr val="FFFF00"/>
                </a:highlight>
              </a:rPr>
              <a:t>Id</a:t>
            </a:r>
            <a:endParaRPr lang="en-US" sz="1000" dirty="0">
              <a:highlight>
                <a:srgbClr val="FFFF00"/>
              </a:highlight>
              <a:cs typeface="Calibri"/>
            </a:endParaRPr>
          </a:p>
          <a:p>
            <a:r>
              <a:rPr lang="en-US" sz="1000" dirty="0"/>
              <a:t>DATE</a:t>
            </a:r>
            <a:endParaRPr lang="en-US" sz="1000" dirty="0">
              <a:cs typeface="Calibri"/>
            </a:endParaRPr>
          </a:p>
          <a:p>
            <a:r>
              <a:rPr lang="en-US" sz="1000" dirty="0">
                <a:highlight>
                  <a:srgbClr val="00FFFF"/>
                </a:highlight>
              </a:rPr>
              <a:t>PATIENT</a:t>
            </a:r>
            <a:endParaRPr lang="en-US" sz="1000" dirty="0">
              <a:highlight>
                <a:srgbClr val="00FFFF"/>
              </a:highlight>
              <a:cs typeface="Calibri"/>
            </a:endParaRPr>
          </a:p>
          <a:p>
            <a:r>
              <a:rPr lang="en-US" sz="1000" dirty="0">
                <a:highlight>
                  <a:srgbClr val="00FFFF"/>
                </a:highlight>
              </a:rPr>
              <a:t>ENCOUNTER</a:t>
            </a:r>
            <a:endParaRPr lang="en-US" sz="1000" dirty="0">
              <a:highlight>
                <a:srgbClr val="00FFFF"/>
              </a:highlight>
              <a:cs typeface="Calibri" panose="020F0502020204030204"/>
            </a:endParaRPr>
          </a:p>
          <a:p>
            <a:r>
              <a:rPr lang="en-US" sz="1000" dirty="0"/>
              <a:t>SERIES_UID</a:t>
            </a:r>
            <a:endParaRPr lang="en-US" sz="1000" dirty="0">
              <a:cs typeface="Calibri"/>
            </a:endParaRPr>
          </a:p>
          <a:p>
            <a:r>
              <a:rPr lang="en-US" sz="1000" dirty="0">
                <a:highlight>
                  <a:srgbClr val="00FF00"/>
                </a:highlight>
              </a:rPr>
              <a:t>BODYSITE_CODE</a:t>
            </a:r>
            <a:endParaRPr lang="en-US" sz="1000" dirty="0">
              <a:highlight>
                <a:srgbClr val="00FF00"/>
              </a:highlight>
              <a:cs typeface="Calibri"/>
            </a:endParaRPr>
          </a:p>
          <a:p>
            <a:r>
              <a:rPr lang="en-US" sz="1000" dirty="0">
                <a:highlight>
                  <a:srgbClr val="00FF00"/>
                </a:highlight>
              </a:rPr>
              <a:t>BODYSITE_DESCRIPTION</a:t>
            </a:r>
            <a:endParaRPr lang="en-US" sz="1000" dirty="0">
              <a:highlight>
                <a:srgbClr val="00FF00"/>
              </a:highlight>
              <a:cs typeface="Calibri"/>
            </a:endParaRPr>
          </a:p>
          <a:p>
            <a:r>
              <a:rPr lang="en-US" sz="1000" dirty="0">
                <a:highlight>
                  <a:srgbClr val="00FF00"/>
                </a:highlight>
              </a:rPr>
              <a:t>MODALITY_CODE</a:t>
            </a:r>
            <a:endParaRPr lang="en-US" sz="1000" dirty="0">
              <a:highlight>
                <a:srgbClr val="00FF00"/>
              </a:highlight>
              <a:cs typeface="Calibri"/>
            </a:endParaRPr>
          </a:p>
          <a:p>
            <a:r>
              <a:rPr lang="en-US" sz="1000" dirty="0">
                <a:highlight>
                  <a:srgbClr val="00FF00"/>
                </a:highlight>
              </a:rPr>
              <a:t>MODALITY_DESCRIPTION</a:t>
            </a:r>
            <a:endParaRPr lang="en-US" sz="1000" dirty="0">
              <a:highlight>
                <a:srgbClr val="00FF00"/>
              </a:highlight>
              <a:cs typeface="Calibri"/>
            </a:endParaRPr>
          </a:p>
          <a:p>
            <a:r>
              <a:rPr lang="en-US" sz="1000" dirty="0"/>
              <a:t>INSTANCE_UID</a:t>
            </a:r>
            <a:endParaRPr lang="en-US" sz="1000" dirty="0">
              <a:cs typeface="Calibri"/>
            </a:endParaRPr>
          </a:p>
          <a:p>
            <a:r>
              <a:rPr lang="en-US" sz="1000" dirty="0">
                <a:highlight>
                  <a:srgbClr val="00FF00"/>
                </a:highlight>
              </a:rPr>
              <a:t>SOP_CODE</a:t>
            </a:r>
            <a:endParaRPr lang="en-US" sz="1000" dirty="0">
              <a:highlight>
                <a:srgbClr val="00FF00"/>
              </a:highlight>
              <a:cs typeface="Calibri"/>
            </a:endParaRPr>
          </a:p>
          <a:p>
            <a:r>
              <a:rPr lang="en-US" sz="1000" dirty="0">
                <a:highlight>
                  <a:srgbClr val="00FF00"/>
                </a:highlight>
              </a:rPr>
              <a:t>SOP_DESCRIPTION</a:t>
            </a:r>
            <a:endParaRPr lang="en-US" sz="1000" dirty="0">
              <a:highlight>
                <a:srgbClr val="00FF00"/>
              </a:highlight>
              <a:cs typeface="Calibri"/>
            </a:endParaRPr>
          </a:p>
          <a:p>
            <a:r>
              <a:rPr lang="en-US" sz="1000" dirty="0"/>
              <a:t>PROCEDURE_CODE</a:t>
            </a:r>
            <a:endParaRPr lang="en-US" sz="1000" dirty="0">
              <a:cs typeface="Calibri"/>
            </a:endParaRPr>
          </a:p>
        </p:txBody>
      </p:sp>
      <p:sp>
        <p:nvSpPr>
          <p:cNvPr id="18" name="TextBox 17">
            <a:extLst>
              <a:ext uri="{FF2B5EF4-FFF2-40B4-BE49-F238E27FC236}">
                <a16:creationId xmlns:a16="http://schemas.microsoft.com/office/drawing/2014/main" id="{D1F3B82C-5BCC-74E5-0352-A49E1EDEC49A}"/>
              </a:ext>
            </a:extLst>
          </p:cNvPr>
          <p:cNvSpPr txBox="1"/>
          <p:nvPr/>
        </p:nvSpPr>
        <p:spPr>
          <a:xfrm>
            <a:off x="5966484" y="5633102"/>
            <a:ext cx="103631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Immunizations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BASE_COST</a:t>
            </a:r>
            <a:endParaRPr lang="en-US" sz="1000"/>
          </a:p>
        </p:txBody>
      </p:sp>
      <p:sp>
        <p:nvSpPr>
          <p:cNvPr id="20" name="TextBox 19">
            <a:extLst>
              <a:ext uri="{FF2B5EF4-FFF2-40B4-BE49-F238E27FC236}">
                <a16:creationId xmlns:a16="http://schemas.microsoft.com/office/drawing/2014/main" id="{6493D69F-D46D-5C7A-5745-B5586422EC2A}"/>
              </a:ext>
            </a:extLst>
          </p:cNvPr>
          <p:cNvSpPr txBox="1"/>
          <p:nvPr/>
        </p:nvSpPr>
        <p:spPr>
          <a:xfrm>
            <a:off x="1694453" y="4390465"/>
            <a:ext cx="1320796" cy="2246769"/>
          </a:xfrm>
          <a:prstGeom prst="rect">
            <a:avLst/>
          </a:prstGeom>
          <a:noFill/>
          <a:ln w="12700">
            <a:solidFill>
              <a:schemeClr val="accent1">
                <a:shade val="50000"/>
              </a:schemeClr>
            </a:solidFill>
          </a:ln>
        </p:spPr>
        <p:txBody>
          <a:bodyPr wrap="square" rtlCol="0">
            <a:spAutoFit/>
          </a:bodyPr>
          <a:lstStyle/>
          <a:p>
            <a:r>
              <a:rPr lang="en-US" sz="1000" b="1"/>
              <a:t>Medications</a:t>
            </a:r>
          </a:p>
          <a:p>
            <a:r>
              <a:rPr lang="fr-FR" sz="1000"/>
              <a:t>START</a:t>
            </a:r>
          </a:p>
          <a:p>
            <a:r>
              <a:rPr lang="fr-FR" sz="1000"/>
              <a:t>STOP</a:t>
            </a:r>
          </a:p>
          <a:p>
            <a:r>
              <a:rPr lang="fr-FR" sz="1000">
                <a:highlight>
                  <a:srgbClr val="00FFFF"/>
                </a:highlight>
              </a:rPr>
              <a:t>PATIENT</a:t>
            </a:r>
          </a:p>
          <a:p>
            <a:r>
              <a:rPr lang="fr-FR" sz="1000">
                <a:highlight>
                  <a:srgbClr val="00FFFF"/>
                </a:highlight>
              </a:rPr>
              <a:t>PAYER</a:t>
            </a:r>
          </a:p>
          <a:p>
            <a:r>
              <a:rPr lang="fr-FR" sz="1000">
                <a:highlight>
                  <a:srgbClr val="00FFFF"/>
                </a:highlight>
              </a:rPr>
              <a:t>ENCOUNTER</a:t>
            </a:r>
          </a:p>
          <a:p>
            <a:r>
              <a:rPr lang="fr-FR" sz="1000" dirty="0">
                <a:highlight>
                  <a:srgbClr val="00FF00"/>
                </a:highlight>
              </a:rPr>
              <a:t>CODE</a:t>
            </a:r>
          </a:p>
          <a:p>
            <a:r>
              <a:rPr lang="fr-FR" sz="1000" dirty="0">
                <a:highlight>
                  <a:srgbClr val="00FF00"/>
                </a:highlight>
              </a:rPr>
              <a:t>DESCRIPTION</a:t>
            </a:r>
          </a:p>
          <a:p>
            <a:r>
              <a:rPr lang="fr-FR" sz="1000"/>
              <a:t>BASE_COST</a:t>
            </a:r>
          </a:p>
          <a:p>
            <a:r>
              <a:rPr lang="fr-FR" sz="1000"/>
              <a:t>PAYER_COVERAGE</a:t>
            </a:r>
          </a:p>
          <a:p>
            <a:r>
              <a:rPr lang="fr-FR" sz="1000"/>
              <a:t>DISPENSES</a:t>
            </a:r>
          </a:p>
          <a:p>
            <a:r>
              <a:rPr lang="fr-FR" sz="1000"/>
              <a:t>TOTALCOST</a:t>
            </a:r>
          </a:p>
          <a:p>
            <a:r>
              <a:rPr lang="fr-FR" sz="1000"/>
              <a:t>REASONCODE</a:t>
            </a:r>
          </a:p>
          <a:p>
            <a:r>
              <a:rPr lang="fr-FR" sz="1000"/>
              <a:t>REASONDESCRIPTION</a:t>
            </a:r>
            <a:endParaRPr lang="en-US" sz="1000"/>
          </a:p>
        </p:txBody>
      </p:sp>
      <p:sp>
        <p:nvSpPr>
          <p:cNvPr id="22" name="TextBox 21">
            <a:extLst>
              <a:ext uri="{FF2B5EF4-FFF2-40B4-BE49-F238E27FC236}">
                <a16:creationId xmlns:a16="http://schemas.microsoft.com/office/drawing/2014/main" id="{44B50FA7-8087-BB02-C7D3-7AA3BE290D87}"/>
              </a:ext>
            </a:extLst>
          </p:cNvPr>
          <p:cNvSpPr txBox="1"/>
          <p:nvPr/>
        </p:nvSpPr>
        <p:spPr>
          <a:xfrm>
            <a:off x="4496606" y="5171172"/>
            <a:ext cx="90423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Observations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a:t>CATEGORY</a:t>
            </a:r>
            <a:endParaRPr lang="fr-FR" sz="1000">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VALUE</a:t>
            </a:r>
            <a:endParaRPr lang="fr-FR" sz="1000">
              <a:cs typeface="Calibri"/>
            </a:endParaRPr>
          </a:p>
          <a:p>
            <a:r>
              <a:rPr lang="fr-FR" sz="1000"/>
              <a:t>UNITS</a:t>
            </a:r>
            <a:endParaRPr lang="fr-FR" sz="1000">
              <a:cs typeface="Calibri"/>
            </a:endParaRPr>
          </a:p>
          <a:p>
            <a:r>
              <a:rPr lang="fr-FR" sz="1000"/>
              <a:t>TYPE</a:t>
            </a:r>
            <a:endParaRPr lang="en-US" sz="1000"/>
          </a:p>
        </p:txBody>
      </p:sp>
      <p:sp>
        <p:nvSpPr>
          <p:cNvPr id="24" name="TextBox 23">
            <a:extLst>
              <a:ext uri="{FF2B5EF4-FFF2-40B4-BE49-F238E27FC236}">
                <a16:creationId xmlns:a16="http://schemas.microsoft.com/office/drawing/2014/main" id="{6B430C44-E3A1-89BD-DC1B-A972AF4FC882}"/>
              </a:ext>
            </a:extLst>
          </p:cNvPr>
          <p:cNvSpPr txBox="1"/>
          <p:nvPr/>
        </p:nvSpPr>
        <p:spPr>
          <a:xfrm>
            <a:off x="1693680" y="2363541"/>
            <a:ext cx="1036316" cy="1938992"/>
          </a:xfrm>
          <a:prstGeom prst="rect">
            <a:avLst/>
          </a:prstGeom>
          <a:noFill/>
          <a:ln w="12700">
            <a:solidFill>
              <a:schemeClr val="accent1">
                <a:shade val="50000"/>
              </a:schemeClr>
            </a:solidFill>
          </a:ln>
        </p:spPr>
        <p:txBody>
          <a:bodyPr wrap="square" lIns="91440" tIns="45720" rIns="91440" bIns="45720" rtlCol="0" anchor="t">
            <a:spAutoFit/>
          </a:bodyPr>
          <a:lstStyle/>
          <a:p>
            <a:r>
              <a:rPr lang="en-US" sz="1100" b="1"/>
              <a:t>Organizations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PHONE</a:t>
            </a:r>
            <a:endParaRPr lang="en-US" sz="1000">
              <a:cs typeface="Calibri"/>
            </a:endParaRPr>
          </a:p>
          <a:p>
            <a:r>
              <a:rPr lang="en-US" sz="1000"/>
              <a:t>REVENUE</a:t>
            </a:r>
            <a:endParaRPr lang="en-US" sz="1000">
              <a:cs typeface="Calibri"/>
            </a:endParaRPr>
          </a:p>
          <a:p>
            <a:r>
              <a:rPr lang="en-US" sz="1000"/>
              <a:t>UTILIZATION</a:t>
            </a:r>
            <a:endParaRPr lang="en-US" sz="1000">
              <a:cs typeface="Calibri"/>
            </a:endParaRPr>
          </a:p>
        </p:txBody>
      </p:sp>
      <p:sp>
        <p:nvSpPr>
          <p:cNvPr id="26" name="TextBox 25">
            <a:extLst>
              <a:ext uri="{FF2B5EF4-FFF2-40B4-BE49-F238E27FC236}">
                <a16:creationId xmlns:a16="http://schemas.microsoft.com/office/drawing/2014/main" id="{DD622FF5-3A06-C116-FBE6-EB2E8738E71F}"/>
              </a:ext>
            </a:extLst>
          </p:cNvPr>
          <p:cNvSpPr txBox="1"/>
          <p:nvPr/>
        </p:nvSpPr>
        <p:spPr>
          <a:xfrm>
            <a:off x="8667537" y="55514"/>
            <a:ext cx="1564640" cy="40934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Patients</a:t>
            </a:r>
          </a:p>
          <a:p>
            <a:r>
              <a:rPr lang="en-US" sz="1000">
                <a:highlight>
                  <a:srgbClr val="FFFF00"/>
                </a:highlight>
              </a:rPr>
              <a:t>Id</a:t>
            </a:r>
            <a:endParaRPr lang="en-US" sz="1000">
              <a:highlight>
                <a:srgbClr val="FFFF00"/>
              </a:highlight>
              <a:cs typeface="Calibri"/>
            </a:endParaRPr>
          </a:p>
          <a:p>
            <a:r>
              <a:rPr lang="en-US" sz="1000"/>
              <a:t>BIRTHDATE</a:t>
            </a:r>
            <a:endParaRPr lang="en-US" sz="1000">
              <a:cs typeface="Calibri"/>
            </a:endParaRPr>
          </a:p>
          <a:p>
            <a:r>
              <a:rPr lang="en-US" sz="1000"/>
              <a:t>DEATHDATE</a:t>
            </a:r>
            <a:endParaRPr lang="en-US" sz="1000">
              <a:cs typeface="Calibri"/>
            </a:endParaRPr>
          </a:p>
          <a:p>
            <a:r>
              <a:rPr lang="en-US" sz="1000"/>
              <a:t>SSN</a:t>
            </a:r>
            <a:endParaRPr lang="en-US" sz="1000">
              <a:cs typeface="Calibri"/>
            </a:endParaRPr>
          </a:p>
          <a:p>
            <a:r>
              <a:rPr lang="en-US" sz="1000"/>
              <a:t>DRIVERS</a:t>
            </a:r>
            <a:endParaRPr lang="en-US" sz="1000">
              <a:cs typeface="Calibri"/>
            </a:endParaRPr>
          </a:p>
          <a:p>
            <a:r>
              <a:rPr lang="en-US" sz="1000"/>
              <a:t>PASSPORT</a:t>
            </a:r>
            <a:endParaRPr lang="en-US" sz="1000">
              <a:cs typeface="Calibri"/>
            </a:endParaRPr>
          </a:p>
          <a:p>
            <a:r>
              <a:rPr lang="en-US" sz="1000"/>
              <a:t>PREFIX</a:t>
            </a:r>
            <a:endParaRPr lang="en-US" sz="1000">
              <a:cs typeface="Calibri"/>
            </a:endParaRPr>
          </a:p>
          <a:p>
            <a:r>
              <a:rPr lang="en-US" sz="1000"/>
              <a:t>FIRST</a:t>
            </a:r>
            <a:endParaRPr lang="en-US" sz="1000">
              <a:cs typeface="Calibri"/>
            </a:endParaRPr>
          </a:p>
          <a:p>
            <a:r>
              <a:rPr lang="en-US" sz="1000"/>
              <a:t>LAST</a:t>
            </a:r>
            <a:endParaRPr lang="en-US" sz="1000">
              <a:cs typeface="Calibri"/>
            </a:endParaRPr>
          </a:p>
          <a:p>
            <a:r>
              <a:rPr lang="en-US" sz="1000"/>
              <a:t>SUFFIX</a:t>
            </a:r>
            <a:endParaRPr lang="en-US" sz="1000">
              <a:cs typeface="Calibri"/>
            </a:endParaRPr>
          </a:p>
          <a:p>
            <a:r>
              <a:rPr lang="en-US" sz="1000"/>
              <a:t>MAIDEN</a:t>
            </a:r>
            <a:endParaRPr lang="en-US" sz="1000">
              <a:cs typeface="Calibri"/>
            </a:endParaRPr>
          </a:p>
          <a:p>
            <a:r>
              <a:rPr lang="en-US" sz="1000"/>
              <a:t>MARITAL</a:t>
            </a:r>
            <a:endParaRPr lang="en-US" sz="1000">
              <a:cs typeface="Calibri"/>
            </a:endParaRPr>
          </a:p>
          <a:p>
            <a:r>
              <a:rPr lang="en-US" sz="1000"/>
              <a:t>RACE</a:t>
            </a:r>
            <a:endParaRPr lang="en-US" sz="1000">
              <a:cs typeface="Calibri"/>
            </a:endParaRPr>
          </a:p>
          <a:p>
            <a:r>
              <a:rPr lang="en-US" sz="1000"/>
              <a:t>ETHNICITY</a:t>
            </a:r>
            <a:endParaRPr lang="en-US" sz="1000">
              <a:cs typeface="Calibri"/>
            </a:endParaRPr>
          </a:p>
          <a:p>
            <a:r>
              <a:rPr lang="en-US" sz="1000"/>
              <a:t>GENDER</a:t>
            </a:r>
            <a:endParaRPr lang="en-US" sz="1000">
              <a:cs typeface="Calibri"/>
            </a:endParaRPr>
          </a:p>
          <a:p>
            <a:r>
              <a:rPr lang="en-US" sz="1000"/>
              <a:t>BIRTHPLACE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COUNTY</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HEALTHCARE_EXPENSES</a:t>
            </a:r>
            <a:endParaRPr lang="en-US" sz="1000">
              <a:cs typeface="Calibri"/>
            </a:endParaRPr>
          </a:p>
          <a:p>
            <a:r>
              <a:rPr lang="en-US" sz="1000"/>
              <a:t>HEALTHCARE_COVERAGE</a:t>
            </a:r>
            <a:endParaRPr lang="en-US" sz="1000">
              <a:cs typeface="Calibri"/>
            </a:endParaRPr>
          </a:p>
        </p:txBody>
      </p:sp>
      <p:sp>
        <p:nvSpPr>
          <p:cNvPr id="28" name="TextBox 27">
            <a:extLst>
              <a:ext uri="{FF2B5EF4-FFF2-40B4-BE49-F238E27FC236}">
                <a16:creationId xmlns:a16="http://schemas.microsoft.com/office/drawing/2014/main" id="{CFD5BFBD-76F1-24B3-B748-9A78C5F77128}"/>
              </a:ext>
            </a:extLst>
          </p:cNvPr>
          <p:cNvSpPr txBox="1"/>
          <p:nvPr/>
        </p:nvSpPr>
        <p:spPr>
          <a:xfrm>
            <a:off x="10724169" y="98615"/>
            <a:ext cx="1369059" cy="14773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Payer_Transitions</a:t>
            </a:r>
            <a:endParaRPr lang="en-US" sz="1000" b="1">
              <a:highlight>
                <a:srgbClr val="00FFFF"/>
              </a:highlight>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MEMBERID</a:t>
            </a:r>
            <a:endParaRPr lang="en-US" sz="1000">
              <a:highlight>
                <a:srgbClr val="00FFFF"/>
              </a:highlight>
              <a:cs typeface="Calibri"/>
            </a:endParaRPr>
          </a:p>
          <a:p>
            <a:r>
              <a:rPr lang="en-US" sz="1000"/>
              <a:t>START_YEAR</a:t>
            </a:r>
            <a:endParaRPr lang="en-US" sz="1000">
              <a:cs typeface="Calibri"/>
            </a:endParaRPr>
          </a:p>
          <a:p>
            <a:r>
              <a:rPr lang="en-US" sz="1000"/>
              <a:t>END_YEAR</a:t>
            </a:r>
            <a:endParaRPr lang="en-US" sz="1000">
              <a:cs typeface="Calibri"/>
            </a:endParaRPr>
          </a:p>
          <a:p>
            <a:r>
              <a:rPr lang="en-US" sz="1000">
                <a:highlight>
                  <a:srgbClr val="00FFFF"/>
                </a:highlight>
              </a:rPr>
              <a:t>PAYER</a:t>
            </a:r>
          </a:p>
          <a:p>
            <a:r>
              <a:rPr lang="en-US" sz="1000"/>
              <a:t>SECONDARY_PAYER</a:t>
            </a:r>
            <a:endParaRPr lang="en-US" sz="1000">
              <a:cs typeface="Calibri"/>
            </a:endParaRPr>
          </a:p>
          <a:p>
            <a:r>
              <a:rPr lang="en-US" sz="1000"/>
              <a:t>OWNERSHIP</a:t>
            </a:r>
            <a:endParaRPr lang="en-US" sz="1000">
              <a:cs typeface="Calibri"/>
            </a:endParaRPr>
          </a:p>
          <a:p>
            <a:r>
              <a:rPr lang="en-US" sz="1000"/>
              <a:t>OWNERNAME</a:t>
            </a:r>
            <a:endParaRPr lang="en-US" sz="1000">
              <a:cs typeface="Calibri"/>
            </a:endParaRPr>
          </a:p>
        </p:txBody>
      </p:sp>
      <p:sp>
        <p:nvSpPr>
          <p:cNvPr id="30" name="TextBox 29">
            <a:extLst>
              <a:ext uri="{FF2B5EF4-FFF2-40B4-BE49-F238E27FC236}">
                <a16:creationId xmlns:a16="http://schemas.microsoft.com/office/drawing/2014/main" id="{FD5CC64C-E74C-1BDC-3593-5DB912D25621}"/>
              </a:ext>
            </a:extLst>
          </p:cNvPr>
          <p:cNvSpPr txBox="1"/>
          <p:nvPr/>
        </p:nvSpPr>
        <p:spPr>
          <a:xfrm>
            <a:off x="10291133" y="1694340"/>
            <a:ext cx="1805943" cy="347787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Payers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STATE_HEADQUARTERED</a:t>
            </a:r>
            <a:endParaRPr lang="en-US" sz="1000">
              <a:cs typeface="Calibri"/>
            </a:endParaRPr>
          </a:p>
          <a:p>
            <a:r>
              <a:rPr lang="en-US" sz="1000"/>
              <a:t>ZIP</a:t>
            </a:r>
            <a:endParaRPr lang="en-US" sz="1000">
              <a:cs typeface="Calibri"/>
            </a:endParaRPr>
          </a:p>
          <a:p>
            <a:r>
              <a:rPr lang="en-US" sz="1000"/>
              <a:t>PHONE</a:t>
            </a:r>
            <a:endParaRPr lang="en-US" sz="1000">
              <a:cs typeface="Calibri"/>
            </a:endParaRPr>
          </a:p>
          <a:p>
            <a:r>
              <a:rPr lang="en-US" sz="1000"/>
              <a:t>AMOUNT_COVERED</a:t>
            </a:r>
            <a:endParaRPr lang="en-US" sz="1000">
              <a:cs typeface="Calibri"/>
            </a:endParaRPr>
          </a:p>
          <a:p>
            <a:r>
              <a:rPr lang="en-US" sz="1000"/>
              <a:t>AMOUNT_UNCOVERED</a:t>
            </a:r>
            <a:endParaRPr lang="en-US" sz="1000">
              <a:cs typeface="Calibri"/>
            </a:endParaRPr>
          </a:p>
          <a:p>
            <a:r>
              <a:rPr lang="en-US" sz="1000"/>
              <a:t>REVENUE</a:t>
            </a:r>
            <a:endParaRPr lang="en-US" sz="1000">
              <a:cs typeface="Calibri"/>
            </a:endParaRPr>
          </a:p>
          <a:p>
            <a:r>
              <a:rPr lang="en-US" sz="1000"/>
              <a:t>COVERED_ENCOUNTERS</a:t>
            </a:r>
            <a:endParaRPr lang="en-US" sz="1000">
              <a:cs typeface="Calibri"/>
            </a:endParaRPr>
          </a:p>
          <a:p>
            <a:r>
              <a:rPr lang="en-US" sz="1000"/>
              <a:t>UNCOVERED_ENCOUNTERS</a:t>
            </a:r>
            <a:endParaRPr lang="en-US" sz="1000">
              <a:cs typeface="Calibri"/>
            </a:endParaRPr>
          </a:p>
          <a:p>
            <a:r>
              <a:rPr lang="en-US" sz="1000"/>
              <a:t>COVERED_MEDICATIONS</a:t>
            </a:r>
            <a:endParaRPr lang="en-US" sz="1000">
              <a:cs typeface="Calibri"/>
            </a:endParaRPr>
          </a:p>
          <a:p>
            <a:r>
              <a:rPr lang="en-US" sz="1000"/>
              <a:t>UNCOVERED_MEDICATIONS</a:t>
            </a:r>
            <a:endParaRPr lang="en-US" sz="1000">
              <a:cs typeface="Calibri"/>
            </a:endParaRPr>
          </a:p>
          <a:p>
            <a:r>
              <a:rPr lang="en-US" sz="1000"/>
              <a:t>COVERED_PROCEDURES</a:t>
            </a:r>
            <a:endParaRPr lang="en-US" sz="1000">
              <a:cs typeface="Calibri"/>
            </a:endParaRPr>
          </a:p>
          <a:p>
            <a:r>
              <a:rPr lang="en-US" sz="1000"/>
              <a:t>UNCOVERED_PROCEDURES</a:t>
            </a:r>
            <a:endParaRPr lang="en-US" sz="1000">
              <a:cs typeface="Calibri"/>
            </a:endParaRPr>
          </a:p>
          <a:p>
            <a:r>
              <a:rPr lang="en-US" sz="1000"/>
              <a:t>COVERED_IMMUNIZATIONS</a:t>
            </a:r>
            <a:endParaRPr lang="en-US" sz="1000">
              <a:cs typeface="Calibri"/>
            </a:endParaRPr>
          </a:p>
          <a:p>
            <a:r>
              <a:rPr lang="en-US" sz="1000"/>
              <a:t>UNCOVERED_IMMUNIZATIONS</a:t>
            </a:r>
            <a:endParaRPr lang="en-US" sz="1000">
              <a:cs typeface="Calibri"/>
            </a:endParaRPr>
          </a:p>
          <a:p>
            <a:r>
              <a:rPr lang="en-US" sz="1000"/>
              <a:t>UNIQUE_CUSTOMERS</a:t>
            </a:r>
            <a:endParaRPr lang="en-US" sz="1000">
              <a:cs typeface="Calibri"/>
            </a:endParaRPr>
          </a:p>
          <a:p>
            <a:r>
              <a:rPr lang="en-US" sz="1000"/>
              <a:t>QOLS_AVG</a:t>
            </a:r>
            <a:endParaRPr lang="en-US" sz="1000">
              <a:cs typeface="Calibri"/>
            </a:endParaRPr>
          </a:p>
          <a:p>
            <a:r>
              <a:rPr lang="en-US" sz="1000"/>
              <a:t>MEMBER_MONTHS</a:t>
            </a:r>
            <a:endParaRPr lang="en-US" sz="1000">
              <a:cs typeface="Calibri"/>
            </a:endParaRPr>
          </a:p>
        </p:txBody>
      </p:sp>
      <p:sp>
        <p:nvSpPr>
          <p:cNvPr id="32" name="TextBox 31">
            <a:extLst>
              <a:ext uri="{FF2B5EF4-FFF2-40B4-BE49-F238E27FC236}">
                <a16:creationId xmlns:a16="http://schemas.microsoft.com/office/drawing/2014/main" id="{95BBB9EE-AF83-CC33-42D2-CB0E9946EE3E}"/>
              </a:ext>
            </a:extLst>
          </p:cNvPr>
          <p:cNvSpPr txBox="1"/>
          <p:nvPr/>
        </p:nvSpPr>
        <p:spPr>
          <a:xfrm>
            <a:off x="299611" y="5229696"/>
            <a:ext cx="1313170"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Procedures</a:t>
            </a:r>
          </a:p>
          <a:p>
            <a:r>
              <a:rPr lang="en-US" sz="1000"/>
              <a:t>START</a:t>
            </a:r>
            <a:endParaRPr lang="en-US" sz="1000">
              <a:cs typeface="Calibri"/>
            </a:endParaRPr>
          </a:p>
          <a:p>
            <a:r>
              <a:rPr lang="en-US" sz="1000"/>
              <a:t>STOP</a:t>
            </a:r>
            <a:endParaRPr lang="en-US" sz="1000">
              <a:cs typeface="Calibri"/>
            </a:endParaRPr>
          </a:p>
          <a:p>
            <a:r>
              <a:rPr lang="en-US" sz="1000" dirty="0">
                <a:highlight>
                  <a:srgbClr val="00FFFF"/>
                </a:highlight>
              </a:rPr>
              <a:t>PATIENT</a:t>
            </a:r>
            <a:endParaRPr lang="en-US" sz="1000" dirty="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a:p>
            <a:r>
              <a:rPr lang="en-US" sz="1000"/>
              <a:t>BASE_COST</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34" name="TextBox 33">
            <a:extLst>
              <a:ext uri="{FF2B5EF4-FFF2-40B4-BE49-F238E27FC236}">
                <a16:creationId xmlns:a16="http://schemas.microsoft.com/office/drawing/2014/main" id="{B3A03FFE-F509-D4EB-E666-117DB19BCE2E}"/>
              </a:ext>
            </a:extLst>
          </p:cNvPr>
          <p:cNvSpPr txBox="1"/>
          <p:nvPr/>
        </p:nvSpPr>
        <p:spPr>
          <a:xfrm>
            <a:off x="8664583" y="4224780"/>
            <a:ext cx="1565447" cy="209288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Providers</a:t>
            </a:r>
          </a:p>
          <a:p>
            <a:r>
              <a:rPr lang="en-US" sz="1000">
                <a:highlight>
                  <a:srgbClr val="FFFF00"/>
                </a:highlight>
              </a:rPr>
              <a:t>Id</a:t>
            </a:r>
            <a:endParaRPr lang="en-US" sz="1000">
              <a:highlight>
                <a:srgbClr val="FFFF00"/>
              </a:highlight>
              <a:cs typeface="Calibri"/>
            </a:endParaRPr>
          </a:p>
          <a:p>
            <a:r>
              <a:rPr lang="en-US" sz="1000">
                <a:highlight>
                  <a:srgbClr val="00FFFF"/>
                </a:highlight>
              </a:rPr>
              <a:t>ORGANIZATION</a:t>
            </a:r>
            <a:endParaRPr lang="en-US" sz="1000">
              <a:highlight>
                <a:srgbClr val="00FFFF"/>
              </a:highlight>
              <a:cs typeface="Calibri"/>
            </a:endParaRPr>
          </a:p>
          <a:p>
            <a:r>
              <a:rPr lang="en-US" sz="1000"/>
              <a:t>NAME</a:t>
            </a:r>
            <a:endParaRPr lang="en-US" sz="1000">
              <a:cs typeface="Calibri"/>
            </a:endParaRPr>
          </a:p>
          <a:p>
            <a:r>
              <a:rPr lang="en-US" sz="1000"/>
              <a:t>GENDER</a:t>
            </a:r>
            <a:endParaRPr lang="en-US" sz="1000">
              <a:cs typeface="Calibri"/>
            </a:endParaRPr>
          </a:p>
          <a:p>
            <a:r>
              <a:rPr lang="en-US" sz="1000"/>
              <a:t>SPECIALITY</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UTILIZATION</a:t>
            </a:r>
            <a:endParaRPr lang="en-US" sz="1000">
              <a:cs typeface="Calibri"/>
            </a:endParaRPr>
          </a:p>
        </p:txBody>
      </p:sp>
      <p:sp>
        <p:nvSpPr>
          <p:cNvPr id="36" name="TextBox 35">
            <a:extLst>
              <a:ext uri="{FF2B5EF4-FFF2-40B4-BE49-F238E27FC236}">
                <a16:creationId xmlns:a16="http://schemas.microsoft.com/office/drawing/2014/main" id="{E94B4925-83E0-2752-905A-A560D8516E76}"/>
              </a:ext>
            </a:extLst>
          </p:cNvPr>
          <p:cNvSpPr txBox="1"/>
          <p:nvPr/>
        </p:nvSpPr>
        <p:spPr>
          <a:xfrm>
            <a:off x="11287294" y="5383953"/>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Supplies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endParaRPr lang="fr-FR" sz="1000" dirty="0">
              <a:highlight>
                <a:srgbClr val="00FF00"/>
              </a:highlight>
              <a:cs typeface="Calibri"/>
            </a:endParaRPr>
          </a:p>
          <a:p>
            <a:r>
              <a:rPr lang="fr-FR" sz="1000" dirty="0">
                <a:highlight>
                  <a:srgbClr val="00FF00"/>
                </a:highlight>
              </a:rPr>
              <a:t>DESCRIPTION</a:t>
            </a:r>
            <a:endParaRPr lang="fr-FR" sz="1000" dirty="0">
              <a:highlight>
                <a:srgbClr val="00FF00"/>
              </a:highlight>
              <a:cs typeface="Calibri"/>
            </a:endParaRPr>
          </a:p>
          <a:p>
            <a:r>
              <a:rPr lang="fr-FR" sz="1000"/>
              <a:t>QUANTITY</a:t>
            </a:r>
            <a:endParaRPr lang="en-US" sz="1000"/>
          </a:p>
        </p:txBody>
      </p:sp>
      <p:sp>
        <p:nvSpPr>
          <p:cNvPr id="21" name="Title 1">
            <a:extLst>
              <a:ext uri="{FF2B5EF4-FFF2-40B4-BE49-F238E27FC236}">
                <a16:creationId xmlns:a16="http://schemas.microsoft.com/office/drawing/2014/main" id="{D6935A4F-FFA5-D16D-8F40-B75F25E2A12C}"/>
              </a:ext>
            </a:extLst>
          </p:cNvPr>
          <p:cNvSpPr txBox="1">
            <a:spLocks/>
          </p:cNvSpPr>
          <p:nvPr/>
        </p:nvSpPr>
        <p:spPr>
          <a:xfrm>
            <a:off x="5210796" y="51778"/>
            <a:ext cx="3991159" cy="855545"/>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a:solidFill>
                  <a:schemeClr val="accent6">
                    <a:lumMod val="50000"/>
                  </a:schemeClr>
                </a:solidFill>
                <a:cs typeface="Calibri Light"/>
              </a:rPr>
              <a:t>EMR: All Synthea Entities</a:t>
            </a:r>
            <a:endParaRPr lang="en-US" sz="3200" b="1" dirty="0">
              <a:solidFill>
                <a:schemeClr val="accent6">
                  <a:lumMod val="50000"/>
                </a:schemeClr>
              </a:solidFill>
              <a:cs typeface="Calibri Light"/>
            </a:endParaRPr>
          </a:p>
          <a:p>
            <a:r>
              <a:rPr lang="en-US" dirty="0">
                <a:solidFill>
                  <a:schemeClr val="accent6">
                    <a:lumMod val="50000"/>
                  </a:schemeClr>
                </a:solidFill>
                <a:highlight>
                  <a:srgbClr val="FFFF00"/>
                </a:highlight>
                <a:cs typeface="Calibri Light"/>
              </a:rPr>
              <a:t>PK</a:t>
            </a:r>
            <a:r>
              <a:rPr lang="en-US" dirty="0">
                <a:solidFill>
                  <a:schemeClr val="accent6">
                    <a:lumMod val="50000"/>
                  </a:schemeClr>
                </a:solidFill>
                <a:cs typeface="Calibri Light"/>
              </a:rPr>
              <a:t>, </a:t>
            </a:r>
            <a:r>
              <a:rPr lang="en-US" dirty="0">
                <a:solidFill>
                  <a:schemeClr val="accent6">
                    <a:lumMod val="50000"/>
                  </a:schemeClr>
                </a:solidFill>
                <a:highlight>
                  <a:srgbClr val="00FFFF"/>
                </a:highlight>
                <a:cs typeface="Calibri Light"/>
              </a:rPr>
              <a:t>FK</a:t>
            </a:r>
            <a:r>
              <a:rPr lang="en-US" dirty="0">
                <a:solidFill>
                  <a:schemeClr val="accent6">
                    <a:lumMod val="50000"/>
                  </a:schemeClr>
                </a:solidFill>
                <a:cs typeface="Calibri Light"/>
              </a:rPr>
              <a:t>, </a:t>
            </a:r>
            <a:r>
              <a:rPr lang="en-US" dirty="0">
                <a:solidFill>
                  <a:schemeClr val="accent6">
                    <a:lumMod val="50000"/>
                  </a:schemeClr>
                </a:solidFill>
                <a:highlight>
                  <a:srgbClr val="00FF00"/>
                </a:highlight>
                <a:cs typeface="Calibri Light"/>
              </a:rPr>
              <a:t>[ontology coding]</a:t>
            </a:r>
          </a:p>
        </p:txBody>
      </p:sp>
    </p:spTree>
    <p:extLst>
      <p:ext uri="{BB962C8B-B14F-4D97-AF65-F5344CB8AC3E}">
        <p14:creationId xmlns:p14="http://schemas.microsoft.com/office/powerpoint/2010/main" val="3946476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2: Co-occurrence</a:t>
            </a:r>
          </a:p>
        </p:txBody>
      </p:sp>
    </p:spTree>
    <p:extLst>
      <p:ext uri="{BB962C8B-B14F-4D97-AF65-F5344CB8AC3E}">
        <p14:creationId xmlns:p14="http://schemas.microsoft.com/office/powerpoint/2010/main" val="295051396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2514-1541-1C6F-1EF0-E760377C0141}"/>
              </a:ext>
            </a:extLst>
          </p:cNvPr>
          <p:cNvSpPr>
            <a:spLocks noGrp="1"/>
          </p:cNvSpPr>
          <p:nvPr>
            <p:ph type="title"/>
          </p:nvPr>
        </p:nvSpPr>
        <p:spPr/>
        <p:txBody>
          <a:bodyPr/>
          <a:lstStyle/>
          <a:p>
            <a:pPr algn="ctr"/>
            <a:r>
              <a:rPr lang="en-US"/>
              <a:t>Co-occurrence</a:t>
            </a:r>
          </a:p>
        </p:txBody>
      </p:sp>
      <p:sp>
        <p:nvSpPr>
          <p:cNvPr id="5" name="Text Placeholder 2">
            <a:extLst>
              <a:ext uri="{FF2B5EF4-FFF2-40B4-BE49-F238E27FC236}">
                <a16:creationId xmlns:a16="http://schemas.microsoft.com/office/drawing/2014/main" id="{3C44C9B1-4C76-2D29-5CE4-56ED7797A477}"/>
              </a:ext>
            </a:extLst>
          </p:cNvPr>
          <p:cNvSpPr txBox="1">
            <a:spLocks noGrp="1"/>
          </p:cNvSpPr>
          <p:nvPr>
            <p:ph idx="1"/>
          </p:nvPr>
        </p:nvSpPr>
        <p:spPr>
          <a:xfrm>
            <a:off x="2119992" y="1488168"/>
            <a:ext cx="7952015" cy="13616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Underlies many ML techniques (e.g., recommendation)</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Visualize patterns (or problems!) in the data</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Matrix vs. graph</a:t>
            </a:r>
          </a:p>
        </p:txBody>
      </p:sp>
      <p:pic>
        <p:nvPicPr>
          <p:cNvPr id="7" name="Graphic 6">
            <a:extLst>
              <a:ext uri="{FF2B5EF4-FFF2-40B4-BE49-F238E27FC236}">
                <a16:creationId xmlns:a16="http://schemas.microsoft.com/office/drawing/2014/main" id="{6F0A3577-24FE-21BC-C934-763A0DF75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87301" y="2858928"/>
            <a:ext cx="3950208" cy="3950208"/>
          </a:xfrm>
          <a:prstGeom prst="rect">
            <a:avLst/>
          </a:prstGeom>
        </p:spPr>
      </p:pic>
      <p:pic>
        <p:nvPicPr>
          <p:cNvPr id="9" name="Graphic 8">
            <a:extLst>
              <a:ext uri="{FF2B5EF4-FFF2-40B4-BE49-F238E27FC236}">
                <a16:creationId xmlns:a16="http://schemas.microsoft.com/office/drawing/2014/main" id="{AF417485-9B7E-A626-972B-F9879734F6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28636" y="2858928"/>
            <a:ext cx="4114800" cy="4114800"/>
          </a:xfrm>
          <a:prstGeom prst="rect">
            <a:avLst/>
          </a:prstGeom>
        </p:spPr>
      </p:pic>
      <p:sp>
        <p:nvSpPr>
          <p:cNvPr id="10" name="TextBox 9">
            <a:extLst>
              <a:ext uri="{FF2B5EF4-FFF2-40B4-BE49-F238E27FC236}">
                <a16:creationId xmlns:a16="http://schemas.microsoft.com/office/drawing/2014/main" id="{5B891B75-FF72-3C16-B4BF-BC2B3FDA8DEF}"/>
              </a:ext>
            </a:extLst>
          </p:cNvPr>
          <p:cNvSpPr txBox="1"/>
          <p:nvPr/>
        </p:nvSpPr>
        <p:spPr>
          <a:xfrm>
            <a:off x="261257" y="3428999"/>
            <a:ext cx="934917" cy="646331"/>
          </a:xfrm>
          <a:prstGeom prst="rect">
            <a:avLst/>
          </a:prstGeom>
          <a:noFill/>
        </p:spPr>
        <p:txBody>
          <a:bodyPr wrap="square" rtlCol="0">
            <a:spAutoFit/>
          </a:bodyPr>
          <a:lstStyle/>
          <a:p>
            <a:pPr algn="r"/>
            <a:r>
              <a:rPr lang="en-US"/>
              <a:t>Real data</a:t>
            </a:r>
          </a:p>
        </p:txBody>
      </p:sp>
      <p:sp>
        <p:nvSpPr>
          <p:cNvPr id="12" name="TextBox 11">
            <a:extLst>
              <a:ext uri="{FF2B5EF4-FFF2-40B4-BE49-F238E27FC236}">
                <a16:creationId xmlns:a16="http://schemas.microsoft.com/office/drawing/2014/main" id="{DCFA7FC8-85F6-6838-2C2C-A83C0DA04849}"/>
              </a:ext>
            </a:extLst>
          </p:cNvPr>
          <p:cNvSpPr txBox="1"/>
          <p:nvPr/>
        </p:nvSpPr>
        <p:spPr>
          <a:xfrm>
            <a:off x="10417629" y="3429000"/>
            <a:ext cx="1251857" cy="646331"/>
          </a:xfrm>
          <a:prstGeom prst="rect">
            <a:avLst/>
          </a:prstGeom>
          <a:noFill/>
        </p:spPr>
        <p:txBody>
          <a:bodyPr wrap="square" rtlCol="0">
            <a:spAutoFit/>
          </a:bodyPr>
          <a:lstStyle/>
          <a:p>
            <a:r>
              <a:rPr lang="en-US"/>
              <a:t>Simulated data</a:t>
            </a:r>
          </a:p>
        </p:txBody>
      </p:sp>
      <p:grpSp>
        <p:nvGrpSpPr>
          <p:cNvPr id="8" name="Group 7">
            <a:extLst>
              <a:ext uri="{FF2B5EF4-FFF2-40B4-BE49-F238E27FC236}">
                <a16:creationId xmlns:a16="http://schemas.microsoft.com/office/drawing/2014/main" id="{5E9C361E-1C75-FE8E-93E8-CFCED60C3A27}"/>
              </a:ext>
            </a:extLst>
          </p:cNvPr>
          <p:cNvGrpSpPr/>
          <p:nvPr/>
        </p:nvGrpSpPr>
        <p:grpSpPr>
          <a:xfrm>
            <a:off x="1688306" y="2840254"/>
            <a:ext cx="8362950" cy="4033358"/>
            <a:chOff x="1688306" y="2840254"/>
            <a:chExt cx="8362950" cy="4033358"/>
          </a:xfrm>
        </p:grpSpPr>
        <p:pic>
          <p:nvPicPr>
            <p:cNvPr id="4" name="Picture 5">
              <a:extLst>
                <a:ext uri="{FF2B5EF4-FFF2-40B4-BE49-F238E27FC236}">
                  <a16:creationId xmlns:a16="http://schemas.microsoft.com/office/drawing/2014/main" id="{F8DE14E8-6A6C-4977-3A7D-A8D39986AF41}"/>
                </a:ext>
              </a:extLst>
            </p:cNvPr>
            <p:cNvPicPr>
              <a:picLocks noChangeAspect="1"/>
            </p:cNvPicPr>
            <p:nvPr/>
          </p:nvPicPr>
          <p:blipFill>
            <a:blip r:embed="rId7"/>
            <a:stretch>
              <a:fillRect/>
            </a:stretch>
          </p:blipFill>
          <p:spPr>
            <a:xfrm>
              <a:off x="6105525" y="2853793"/>
              <a:ext cx="3945731" cy="4019819"/>
            </a:xfrm>
            <a:prstGeom prst="rect">
              <a:avLst/>
            </a:prstGeom>
          </p:spPr>
        </p:pic>
        <p:pic>
          <p:nvPicPr>
            <p:cNvPr id="6" name="Picture 7" descr="A picture containing timeline&#10;&#10;Description automatically generated">
              <a:extLst>
                <a:ext uri="{FF2B5EF4-FFF2-40B4-BE49-F238E27FC236}">
                  <a16:creationId xmlns:a16="http://schemas.microsoft.com/office/drawing/2014/main" id="{24CEEBA1-17A4-6AA7-D4FE-F326B91B768A}"/>
                </a:ext>
              </a:extLst>
            </p:cNvPr>
            <p:cNvPicPr>
              <a:picLocks noChangeAspect="1"/>
            </p:cNvPicPr>
            <p:nvPr/>
          </p:nvPicPr>
          <p:blipFill>
            <a:blip r:embed="rId8"/>
            <a:stretch>
              <a:fillRect/>
            </a:stretch>
          </p:blipFill>
          <p:spPr>
            <a:xfrm>
              <a:off x="1688306" y="2840254"/>
              <a:ext cx="3945731" cy="4023084"/>
            </a:xfrm>
            <a:prstGeom prst="rect">
              <a:avLst/>
            </a:prstGeom>
          </p:spPr>
        </p:pic>
      </p:grpSp>
    </p:spTree>
    <p:extLst>
      <p:ext uri="{BB962C8B-B14F-4D97-AF65-F5344CB8AC3E}">
        <p14:creationId xmlns:p14="http://schemas.microsoft.com/office/powerpoint/2010/main" val="1344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7A2D913-6640-200C-20DE-ACD19FB5469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59" t="18597" r="15767" b="18597"/>
          <a:stretch/>
        </p:blipFill>
        <p:spPr>
          <a:xfrm>
            <a:off x="0" y="0"/>
            <a:ext cx="11612880" cy="6858000"/>
          </a:xfrm>
          <a:prstGeom prst="rect">
            <a:avLst/>
          </a:prstGeom>
        </p:spPr>
      </p:pic>
    </p:spTree>
    <p:extLst>
      <p:ext uri="{BB962C8B-B14F-4D97-AF65-F5344CB8AC3E}">
        <p14:creationId xmlns:p14="http://schemas.microsoft.com/office/powerpoint/2010/main" val="1344574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3: Explainable Boosting Machines</a:t>
            </a:r>
          </a:p>
        </p:txBody>
      </p:sp>
    </p:spTree>
    <p:extLst>
      <p:ext uri="{BB962C8B-B14F-4D97-AF65-F5344CB8AC3E}">
        <p14:creationId xmlns:p14="http://schemas.microsoft.com/office/powerpoint/2010/main" val="28508678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A5AA-81A0-447E-9BE3-78FFDD21938B}"/>
              </a:ext>
            </a:extLst>
          </p:cNvPr>
          <p:cNvSpPr>
            <a:spLocks noGrp="1"/>
          </p:cNvSpPr>
          <p:nvPr>
            <p:ph type="title"/>
          </p:nvPr>
        </p:nvSpPr>
        <p:spPr>
          <a:xfrm>
            <a:off x="616838" y="457200"/>
            <a:ext cx="10961370" cy="1451134"/>
          </a:xfrm>
        </p:spPr>
        <p:txBody>
          <a:bodyPr>
            <a:normAutofit fontScale="90000"/>
          </a:bodyPr>
          <a:lstStyle/>
          <a:p>
            <a:pPr algn="ctr"/>
            <a:br>
              <a:rPr lang="en-US">
                <a:ea typeface="+mj-lt"/>
                <a:cs typeface="+mj-lt"/>
              </a:rPr>
            </a:br>
            <a:r>
              <a:rPr lang="en-US"/>
              <a:t>Explainable Boosting Machine (</a:t>
            </a:r>
            <a:r>
              <a:rPr lang="en-US">
                <a:cs typeface="Segoe UI"/>
              </a:rPr>
              <a:t>EBM):</a:t>
            </a:r>
            <a:br>
              <a:rPr lang="en-US">
                <a:cs typeface="Segoe UI"/>
              </a:rPr>
            </a:br>
            <a:r>
              <a:rPr lang="en-US" sz="3100">
                <a:cs typeface="Segoe UI"/>
              </a:rPr>
              <a:t>a fast implementation of GA</a:t>
            </a:r>
            <a:r>
              <a:rPr lang="en-US" sz="3100" baseline="30000">
                <a:cs typeface="Segoe UI"/>
              </a:rPr>
              <a:t>2</a:t>
            </a:r>
            <a:r>
              <a:rPr lang="en-US" sz="3100">
                <a:cs typeface="Segoe UI"/>
              </a:rPr>
              <a:t>M</a:t>
            </a:r>
            <a:br>
              <a:rPr lang="en-US" sz="3100">
                <a:cs typeface="Segoe UI"/>
              </a:rPr>
            </a:br>
            <a:r>
              <a:rPr lang="en-US" sz="3100" i="1">
                <a:ea typeface="+mj-lt"/>
                <a:cs typeface="+mj-lt"/>
              </a:rPr>
              <a:t>Generalized Additive Model Plus Interactions</a:t>
            </a:r>
            <a:br>
              <a:rPr lang="en-US">
                <a:ea typeface="+mj-lt"/>
                <a:cs typeface="+mj-lt"/>
              </a:rPr>
            </a:br>
            <a:endParaRPr lang="en-US">
              <a:ea typeface="+mj-lt"/>
              <a:cs typeface="+mj-lt"/>
            </a:endParaRPr>
          </a:p>
          <a:p>
            <a:pPr algn="ctr"/>
            <a:endParaRPr lang="en-US">
              <a:cs typeface="Segoe UI"/>
            </a:endParaRPr>
          </a:p>
        </p:txBody>
      </p:sp>
      <p:sp>
        <p:nvSpPr>
          <p:cNvPr id="5" name="TextBox 1">
            <a:extLst>
              <a:ext uri="{FF2B5EF4-FFF2-40B4-BE49-F238E27FC236}">
                <a16:creationId xmlns:a16="http://schemas.microsoft.com/office/drawing/2014/main" id="{6AF6DD12-9C42-421D-926C-408A3DA95388}"/>
              </a:ext>
            </a:extLst>
          </p:cNvPr>
          <p:cNvSpPr txBox="1"/>
          <p:nvPr/>
        </p:nvSpPr>
        <p:spPr>
          <a:xfrm>
            <a:off x="1395351" y="6348913"/>
            <a:ext cx="9256815" cy="215444"/>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1400" b="0" i="1">
                <a:solidFill>
                  <a:srgbClr val="24292E"/>
                </a:solidFill>
                <a:effectLst/>
                <a:latin typeface="-apple-system"/>
              </a:rPr>
              <a:t>"</a:t>
            </a:r>
            <a:r>
              <a:rPr lang="en-US" sz="1400" b="0" i="1" err="1">
                <a:solidFill>
                  <a:srgbClr val="24292E"/>
                </a:solidFill>
                <a:effectLst/>
                <a:latin typeface="-apple-system"/>
              </a:rPr>
              <a:t>InterpretML</a:t>
            </a:r>
            <a:r>
              <a:rPr lang="en-US" sz="1400" b="0" i="1">
                <a:solidFill>
                  <a:srgbClr val="24292E"/>
                </a:solidFill>
                <a:effectLst/>
                <a:latin typeface="-apple-system"/>
              </a:rPr>
              <a:t>: A Unified Framework for Machine Learning Interpretability" (H. Nori, S. Jenkins, P. Koch, and R. Caruana 2019)</a:t>
            </a:r>
            <a:endParaRPr lang="en-US" sz="1400">
              <a:cs typeface="Segoe UI"/>
            </a:endParaRPr>
          </a:p>
        </p:txBody>
      </p:sp>
      <p:sp>
        <p:nvSpPr>
          <p:cNvPr id="6" name="Right Brace 5">
            <a:extLst>
              <a:ext uri="{FF2B5EF4-FFF2-40B4-BE49-F238E27FC236}">
                <a16:creationId xmlns:a16="http://schemas.microsoft.com/office/drawing/2014/main" id="{4693D062-64A2-4B41-9C53-22DAF816BB21}"/>
              </a:ext>
            </a:extLst>
          </p:cNvPr>
          <p:cNvSpPr/>
          <p:nvPr/>
        </p:nvSpPr>
        <p:spPr>
          <a:xfrm rot="5400000">
            <a:off x="9322401" y="1947862"/>
            <a:ext cx="279273" cy="20002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6B168A5-5221-4878-80D4-A146691A0131}"/>
              </a:ext>
            </a:extLst>
          </p:cNvPr>
          <p:cNvSpPr/>
          <p:nvPr/>
        </p:nvSpPr>
        <p:spPr>
          <a:xfrm rot="5400000">
            <a:off x="6257272" y="2352674"/>
            <a:ext cx="279273" cy="1190625"/>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D20AC69C-F657-4212-81A9-3D247DCA04B8}"/>
              </a:ext>
            </a:extLst>
          </p:cNvPr>
          <p:cNvSpPr txBox="1"/>
          <p:nvPr/>
        </p:nvSpPr>
        <p:spPr>
          <a:xfrm>
            <a:off x="5635343" y="3314670"/>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functions of individual features</a:t>
            </a:r>
            <a:endParaRPr lang="en-US">
              <a:solidFill>
                <a:srgbClr val="C00000"/>
              </a:solidFill>
              <a:cs typeface="Segoe UI"/>
            </a:endParaRPr>
          </a:p>
        </p:txBody>
      </p:sp>
      <p:sp>
        <p:nvSpPr>
          <p:cNvPr id="11" name="TextBox 10">
            <a:extLst>
              <a:ext uri="{FF2B5EF4-FFF2-40B4-BE49-F238E27FC236}">
                <a16:creationId xmlns:a16="http://schemas.microsoft.com/office/drawing/2014/main" id="{761593A1-BAA3-4003-9346-0CBAE2FD5DF5}"/>
              </a:ext>
            </a:extLst>
          </p:cNvPr>
          <p:cNvSpPr txBox="1"/>
          <p:nvPr/>
        </p:nvSpPr>
        <p:spPr>
          <a:xfrm>
            <a:off x="8719087" y="3371849"/>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'heatmaps' of</a:t>
            </a:r>
            <a:endParaRPr lang="en-US">
              <a:solidFill>
                <a:srgbClr val="C00000"/>
              </a:solidFill>
            </a:endParaRPr>
          </a:p>
          <a:p>
            <a:pPr algn="ctr"/>
            <a:r>
              <a:rPr lang="en-US" sz="2000">
                <a:solidFill>
                  <a:srgbClr val="C00000"/>
                </a:solidFill>
              </a:rPr>
              <a:t>interacting feature pairs</a:t>
            </a:r>
            <a:endParaRPr lang="en-US" sz="1750">
              <a:solidFill>
                <a:srgbClr val="C00000"/>
              </a:solidFill>
              <a:cs typeface="Segoe UI"/>
            </a:endParaRPr>
          </a:p>
        </p:txBody>
      </p:sp>
      <p:sp>
        <p:nvSpPr>
          <p:cNvPr id="12" name="Right Brace 11">
            <a:extLst>
              <a:ext uri="{FF2B5EF4-FFF2-40B4-BE49-F238E27FC236}">
                <a16:creationId xmlns:a16="http://schemas.microsoft.com/office/drawing/2014/main" id="{35E7B3DB-7AFB-4AA0-B530-B9C5B2769977}"/>
              </a:ext>
            </a:extLst>
          </p:cNvPr>
          <p:cNvSpPr/>
          <p:nvPr/>
        </p:nvSpPr>
        <p:spPr>
          <a:xfrm rot="5400000">
            <a:off x="2586118" y="2481261"/>
            <a:ext cx="279273" cy="9334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8254BF5D-99A0-46EB-8ECF-9339734A62D6}"/>
              </a:ext>
            </a:extLst>
          </p:cNvPr>
          <p:cNvSpPr txBox="1"/>
          <p:nvPr/>
        </p:nvSpPr>
        <p:spPr>
          <a:xfrm>
            <a:off x="2068531" y="3371850"/>
            <a:ext cx="1323975"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expected outcome</a:t>
            </a:r>
          </a:p>
        </p:txBody>
      </p:sp>
      <p:sp>
        <p:nvSpPr>
          <p:cNvPr id="14" name="TextBox 13">
            <a:extLst>
              <a:ext uri="{FF2B5EF4-FFF2-40B4-BE49-F238E27FC236}">
                <a16:creationId xmlns:a16="http://schemas.microsoft.com/office/drawing/2014/main" id="{9973C421-A246-4920-AF3A-A02598397387}"/>
              </a:ext>
            </a:extLst>
          </p:cNvPr>
          <p:cNvSpPr txBox="1"/>
          <p:nvPr/>
        </p:nvSpPr>
        <p:spPr>
          <a:xfrm>
            <a:off x="773131" y="3371849"/>
            <a:ext cx="1066800"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link function</a:t>
            </a:r>
            <a:endParaRPr lang="en-US">
              <a:solidFill>
                <a:srgbClr val="C00000"/>
              </a:solidFill>
            </a:endParaRPr>
          </a:p>
        </p:txBody>
      </p:sp>
      <p:cxnSp>
        <p:nvCxnSpPr>
          <p:cNvPr id="17" name="Straight Arrow Connector 16">
            <a:extLst>
              <a:ext uri="{FF2B5EF4-FFF2-40B4-BE49-F238E27FC236}">
                <a16:creationId xmlns:a16="http://schemas.microsoft.com/office/drawing/2014/main" id="{87E3ABAA-A2DB-4052-A1D2-0F0397884D22}"/>
              </a:ext>
            </a:extLst>
          </p:cNvPr>
          <p:cNvCxnSpPr/>
          <p:nvPr/>
        </p:nvCxnSpPr>
        <p:spPr>
          <a:xfrm flipV="1">
            <a:off x="1658956" y="2819400"/>
            <a:ext cx="190500" cy="685800"/>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1394B7C-063F-400C-A5C7-01C82DA43845}"/>
              </a:ext>
            </a:extLst>
          </p:cNvPr>
          <p:cNvPicPr>
            <a:picLocks noChangeAspect="1"/>
          </p:cNvPicPr>
          <p:nvPr/>
        </p:nvPicPr>
        <p:blipFill>
          <a:blip r:embed="rId3"/>
          <a:stretch>
            <a:fillRect/>
          </a:stretch>
        </p:blipFill>
        <p:spPr>
          <a:xfrm>
            <a:off x="1732870" y="1923140"/>
            <a:ext cx="8746177" cy="743096"/>
          </a:xfrm>
          <a:prstGeom prst="rect">
            <a:avLst/>
          </a:prstGeom>
        </p:spPr>
      </p:pic>
      <p:sp>
        <p:nvSpPr>
          <p:cNvPr id="19" name="Content Placeholder 18">
            <a:extLst>
              <a:ext uri="{FF2B5EF4-FFF2-40B4-BE49-F238E27FC236}">
                <a16:creationId xmlns:a16="http://schemas.microsoft.com/office/drawing/2014/main" id="{2DBE040E-649C-4561-8576-13CC47515492}"/>
              </a:ext>
            </a:extLst>
          </p:cNvPr>
          <p:cNvSpPr>
            <a:spLocks noGrp="1"/>
          </p:cNvSpPr>
          <p:nvPr>
            <p:ph sz="quarter" idx="10"/>
          </p:nvPr>
        </p:nvSpPr>
        <p:spPr>
          <a:xfrm>
            <a:off x="1839931" y="5796764"/>
            <a:ext cx="9073492" cy="614991"/>
          </a:xfrm>
        </p:spPr>
        <p:txBody>
          <a:bodyPr/>
          <a:lstStyle/>
          <a:p>
            <a:pPr marL="0" indent="0">
              <a:buNone/>
            </a:pPr>
            <a:r>
              <a:rPr lang="en-US" sz="2800"/>
              <a:t>Open-source implementation: </a:t>
            </a:r>
            <a:r>
              <a:rPr lang="en-US" sz="2800">
                <a:hlinkClick r:id="rId4"/>
              </a:rPr>
              <a:t>https://interpret.ml</a:t>
            </a:r>
            <a:endParaRPr lang="en-US" sz="2800"/>
          </a:p>
        </p:txBody>
      </p:sp>
      <p:sp>
        <p:nvSpPr>
          <p:cNvPr id="21" name="TextBox 20">
            <a:extLst>
              <a:ext uri="{FF2B5EF4-FFF2-40B4-BE49-F238E27FC236}">
                <a16:creationId xmlns:a16="http://schemas.microsoft.com/office/drawing/2014/main" id="{138758D2-2D4A-47F8-9767-2AF75730B26E}"/>
              </a:ext>
            </a:extLst>
          </p:cNvPr>
          <p:cNvSpPr txBox="1"/>
          <p:nvPr/>
        </p:nvSpPr>
        <p:spPr>
          <a:xfrm>
            <a:off x="3635964" y="3456813"/>
            <a:ext cx="10668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constant</a:t>
            </a:r>
            <a:endParaRPr lang="en-US">
              <a:solidFill>
                <a:srgbClr val="C00000"/>
              </a:solidFill>
            </a:endParaRPr>
          </a:p>
        </p:txBody>
      </p:sp>
      <p:cxnSp>
        <p:nvCxnSpPr>
          <p:cNvPr id="23" name="Straight Arrow Connector 22">
            <a:extLst>
              <a:ext uri="{FF2B5EF4-FFF2-40B4-BE49-F238E27FC236}">
                <a16:creationId xmlns:a16="http://schemas.microsoft.com/office/drawing/2014/main" id="{BA0C5ED5-74A0-4217-BBA5-A4C03C691B08}"/>
              </a:ext>
            </a:extLst>
          </p:cNvPr>
          <p:cNvCxnSpPr>
            <a:cxnSpLocks/>
          </p:cNvCxnSpPr>
          <p:nvPr/>
        </p:nvCxnSpPr>
        <p:spPr>
          <a:xfrm flipV="1">
            <a:off x="4169364" y="2808349"/>
            <a:ext cx="0" cy="590791"/>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ECC9F3-4C1C-4AC5-B50D-38FB3904E449}"/>
              </a:ext>
            </a:extLst>
          </p:cNvPr>
          <p:cNvPicPr>
            <a:picLocks noChangeAspect="1"/>
          </p:cNvPicPr>
          <p:nvPr/>
        </p:nvPicPr>
        <p:blipFill>
          <a:blip r:embed="rId5"/>
          <a:stretch>
            <a:fillRect/>
          </a:stretch>
        </p:blipFill>
        <p:spPr>
          <a:xfrm>
            <a:off x="4900026" y="4267965"/>
            <a:ext cx="2689834" cy="1209838"/>
          </a:xfrm>
          <a:prstGeom prst="rect">
            <a:avLst/>
          </a:prstGeom>
        </p:spPr>
      </p:pic>
      <p:pic>
        <p:nvPicPr>
          <p:cNvPr id="9" name="Picture 8">
            <a:extLst>
              <a:ext uri="{FF2B5EF4-FFF2-40B4-BE49-F238E27FC236}">
                <a16:creationId xmlns:a16="http://schemas.microsoft.com/office/drawing/2014/main" id="{17578B52-1B4D-4F04-951C-7AA267F178C8}"/>
              </a:ext>
            </a:extLst>
          </p:cNvPr>
          <p:cNvPicPr>
            <a:picLocks noChangeAspect="1"/>
          </p:cNvPicPr>
          <p:nvPr/>
        </p:nvPicPr>
        <p:blipFill rotWithShape="1">
          <a:blip r:embed="rId6"/>
          <a:srcRect l="8937" t="55711" r="10921" b="12768"/>
          <a:stretch/>
        </p:blipFill>
        <p:spPr>
          <a:xfrm>
            <a:off x="8010292" y="4572910"/>
            <a:ext cx="2998739" cy="802038"/>
          </a:xfrm>
          <a:prstGeom prst="rect">
            <a:avLst/>
          </a:prstGeom>
        </p:spPr>
      </p:pic>
    </p:spTree>
    <p:extLst>
      <p:ext uri="{BB962C8B-B14F-4D97-AF65-F5344CB8AC3E}">
        <p14:creationId xmlns:p14="http://schemas.microsoft.com/office/powerpoint/2010/main" val="1314559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2376-EEF2-4765-9DEA-842A07E2D6C2}"/>
              </a:ext>
            </a:extLst>
          </p:cNvPr>
          <p:cNvSpPr>
            <a:spLocks noGrp="1"/>
          </p:cNvSpPr>
          <p:nvPr>
            <p:ph type="title"/>
          </p:nvPr>
        </p:nvSpPr>
        <p:spPr>
          <a:xfrm>
            <a:off x="838200" y="222681"/>
            <a:ext cx="10515600" cy="923330"/>
          </a:xfrm>
        </p:spPr>
        <p:txBody>
          <a:bodyPr/>
          <a:lstStyle/>
          <a:p>
            <a:r>
              <a:rPr lang="en-US"/>
              <a:t>Interpreting an EBM Model</a:t>
            </a:r>
          </a:p>
        </p:txBody>
      </p:sp>
      <p:pic>
        <p:nvPicPr>
          <p:cNvPr id="4" name="Picture 3">
            <a:extLst>
              <a:ext uri="{FF2B5EF4-FFF2-40B4-BE49-F238E27FC236}">
                <a16:creationId xmlns:a16="http://schemas.microsoft.com/office/drawing/2014/main" id="{89BF5F43-7498-4029-82B9-D59D00DD5264}"/>
              </a:ext>
            </a:extLst>
          </p:cNvPr>
          <p:cNvPicPr>
            <a:picLocks noChangeAspect="1"/>
          </p:cNvPicPr>
          <p:nvPr/>
        </p:nvPicPr>
        <p:blipFill>
          <a:blip r:embed="rId3"/>
          <a:stretch>
            <a:fillRect/>
          </a:stretch>
        </p:blipFill>
        <p:spPr>
          <a:xfrm>
            <a:off x="564240" y="1230593"/>
            <a:ext cx="5873115" cy="4180427"/>
          </a:xfrm>
          <a:prstGeom prst="rect">
            <a:avLst/>
          </a:prstGeom>
        </p:spPr>
      </p:pic>
      <p:sp>
        <p:nvSpPr>
          <p:cNvPr id="3" name="TextBox 2">
            <a:extLst>
              <a:ext uri="{FF2B5EF4-FFF2-40B4-BE49-F238E27FC236}">
                <a16:creationId xmlns:a16="http://schemas.microsoft.com/office/drawing/2014/main" id="{A17772B8-D1BD-4D37-A5CC-0F196340BC4D}"/>
              </a:ext>
            </a:extLst>
          </p:cNvPr>
          <p:cNvSpPr txBox="1"/>
          <p:nvPr/>
        </p:nvSpPr>
        <p:spPr>
          <a:xfrm>
            <a:off x="7306056" y="1444752"/>
            <a:ext cx="4215384" cy="923330"/>
          </a:xfrm>
          <a:prstGeom prst="rect">
            <a:avLst/>
          </a:prstGeom>
          <a:noFill/>
        </p:spPr>
        <p:txBody>
          <a:bodyPr wrap="square" lIns="0" tIns="0" rIns="0" bIns="0" rtlCol="0">
            <a:spAutoFit/>
          </a:bodyPr>
          <a:lstStyle/>
          <a:p>
            <a:pPr algn="l"/>
            <a:r>
              <a:rPr lang="en-US" sz="2000" i="1"/>
              <a:t>Use case: use COVID-19 patient data to predict the likelihood of ventilation within 72 hours</a:t>
            </a:r>
          </a:p>
        </p:txBody>
      </p:sp>
      <p:grpSp>
        <p:nvGrpSpPr>
          <p:cNvPr id="10" name="Group 9">
            <a:extLst>
              <a:ext uri="{FF2B5EF4-FFF2-40B4-BE49-F238E27FC236}">
                <a16:creationId xmlns:a16="http://schemas.microsoft.com/office/drawing/2014/main" id="{F28ECE95-DBD4-958F-7F9C-CB97236B0D68}"/>
              </a:ext>
            </a:extLst>
          </p:cNvPr>
          <p:cNvGrpSpPr/>
          <p:nvPr/>
        </p:nvGrpSpPr>
        <p:grpSpPr>
          <a:xfrm>
            <a:off x="5508091" y="3617836"/>
            <a:ext cx="6543675" cy="2658651"/>
            <a:chOff x="5205063" y="3694812"/>
            <a:chExt cx="6543675" cy="2658651"/>
          </a:xfrm>
        </p:grpSpPr>
        <p:pic>
          <p:nvPicPr>
            <p:cNvPr id="6" name="Picture 5">
              <a:extLst>
                <a:ext uri="{FF2B5EF4-FFF2-40B4-BE49-F238E27FC236}">
                  <a16:creationId xmlns:a16="http://schemas.microsoft.com/office/drawing/2014/main" id="{AC53B58B-FF1D-4800-82D1-FF306C1CF56C}"/>
                </a:ext>
              </a:extLst>
            </p:cNvPr>
            <p:cNvPicPr>
              <a:picLocks noChangeAspect="1"/>
            </p:cNvPicPr>
            <p:nvPr/>
          </p:nvPicPr>
          <p:blipFill rotWithShape="1">
            <a:blip r:embed="rId4"/>
            <a:srcRect t="18914"/>
            <a:stretch/>
          </p:blipFill>
          <p:spPr>
            <a:xfrm>
              <a:off x="5205063" y="3694812"/>
              <a:ext cx="6543675" cy="2386560"/>
            </a:xfrm>
            <a:prstGeom prst="rect">
              <a:avLst/>
            </a:prstGeom>
          </p:spPr>
        </p:pic>
        <p:pic>
          <p:nvPicPr>
            <p:cNvPr id="9" name="Picture 8">
              <a:extLst>
                <a:ext uri="{FF2B5EF4-FFF2-40B4-BE49-F238E27FC236}">
                  <a16:creationId xmlns:a16="http://schemas.microsoft.com/office/drawing/2014/main" id="{D6EF5F11-8976-218A-AE82-1E22D06958F4}"/>
                </a:ext>
              </a:extLst>
            </p:cNvPr>
            <p:cNvPicPr>
              <a:picLocks noChangeAspect="1"/>
            </p:cNvPicPr>
            <p:nvPr/>
          </p:nvPicPr>
          <p:blipFill rotWithShape="1">
            <a:blip r:embed="rId4"/>
            <a:srcRect r="58888" b="90755"/>
            <a:stretch/>
          </p:blipFill>
          <p:spPr>
            <a:xfrm>
              <a:off x="7441444" y="6081372"/>
              <a:ext cx="2690226" cy="272091"/>
            </a:xfrm>
            <a:prstGeom prst="rect">
              <a:avLst/>
            </a:prstGeom>
          </p:spPr>
        </p:pic>
      </p:grpSp>
      <p:sp>
        <p:nvSpPr>
          <p:cNvPr id="11" name="Rectangle 10">
            <a:extLst>
              <a:ext uri="{FF2B5EF4-FFF2-40B4-BE49-F238E27FC236}">
                <a16:creationId xmlns:a16="http://schemas.microsoft.com/office/drawing/2014/main" id="{9CCA4875-7322-8057-2120-86A5F33751C2}"/>
              </a:ext>
            </a:extLst>
          </p:cNvPr>
          <p:cNvSpPr/>
          <p:nvPr/>
        </p:nvSpPr>
        <p:spPr>
          <a:xfrm>
            <a:off x="5508091" y="3617836"/>
            <a:ext cx="6485435" cy="27351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3476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AC410D-515B-40E6-B87F-574AF1EFC4D3}"/>
              </a:ext>
            </a:extLst>
          </p:cNvPr>
          <p:cNvPicPr>
            <a:picLocks noChangeAspect="1"/>
          </p:cNvPicPr>
          <p:nvPr/>
        </p:nvPicPr>
        <p:blipFill>
          <a:blip r:embed="rId3"/>
          <a:stretch>
            <a:fillRect/>
          </a:stretch>
        </p:blipFill>
        <p:spPr>
          <a:xfrm>
            <a:off x="1528762" y="1147762"/>
            <a:ext cx="9134475" cy="4562475"/>
          </a:xfrm>
          <a:prstGeom prst="rect">
            <a:avLst/>
          </a:prstGeom>
        </p:spPr>
      </p:pic>
      <p:sp>
        <p:nvSpPr>
          <p:cNvPr id="5" name="Title 3">
            <a:extLst>
              <a:ext uri="{FF2B5EF4-FFF2-40B4-BE49-F238E27FC236}">
                <a16:creationId xmlns:a16="http://schemas.microsoft.com/office/drawing/2014/main" id="{943D685B-3133-49AB-ACDC-1854EDDA559C}"/>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Missingness is meaningful</a:t>
            </a:r>
          </a:p>
        </p:txBody>
      </p:sp>
    </p:spTree>
    <p:extLst>
      <p:ext uri="{BB962C8B-B14F-4D97-AF65-F5344CB8AC3E}">
        <p14:creationId xmlns:p14="http://schemas.microsoft.com/office/powerpoint/2010/main" val="101516098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2D45-6BB8-804E-9EF8-E591C82F752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AF1227C2-0B8E-43BF-D027-97E0D1D753F0}"/>
              </a:ext>
            </a:extLst>
          </p:cNvPr>
          <p:cNvSpPr>
            <a:spLocks noGrp="1"/>
          </p:cNvSpPr>
          <p:nvPr>
            <p:ph idx="1"/>
          </p:nvPr>
        </p:nvSpPr>
        <p:spPr>
          <a:xfrm>
            <a:off x="838200" y="1839984"/>
            <a:ext cx="10515600" cy="2896461"/>
          </a:xfrm>
          <a:solidFill>
            <a:schemeClr val="accent6">
              <a:lumMod val="20000"/>
              <a:lumOff val="80000"/>
            </a:schemeClr>
          </a:solidFill>
        </p:spPr>
        <p:txBody>
          <a:bodyPr/>
          <a:lstStyle/>
          <a:p>
            <a:pPr marL="0" indent="0" algn="ctr">
              <a:buNone/>
            </a:pPr>
            <a:endParaRPr lang="en-US" sz="2000" i="1"/>
          </a:p>
          <a:p>
            <a:pPr marL="0" indent="0" algn="ctr">
              <a:buNone/>
            </a:pPr>
            <a:r>
              <a:rPr lang="en-US" sz="2000" i="1"/>
              <a:t>EITHER</a:t>
            </a:r>
          </a:p>
          <a:p>
            <a:pPr marL="0" indent="0" algn="ctr">
              <a:buNone/>
            </a:pPr>
            <a:r>
              <a:rPr lang="en-US" sz="3600"/>
              <a:t>Learn basic concepts and skills for ML and analytics</a:t>
            </a:r>
          </a:p>
          <a:p>
            <a:pPr marL="0" indent="0" algn="ctr">
              <a:buNone/>
            </a:pPr>
            <a:r>
              <a:rPr lang="en-US" sz="2000" i="1"/>
              <a:t>OR</a:t>
            </a:r>
          </a:p>
          <a:p>
            <a:pPr marL="0" indent="0" algn="ctr">
              <a:buNone/>
            </a:pPr>
            <a:r>
              <a:rPr lang="en-US" sz="3600"/>
              <a:t>Evaluate this material for use in your own teaching</a:t>
            </a:r>
          </a:p>
          <a:p>
            <a:pPr marL="0" indent="0" algn="ctr">
              <a:buNone/>
            </a:pPr>
            <a:endParaRPr lang="en-US"/>
          </a:p>
        </p:txBody>
      </p:sp>
      <p:sp>
        <p:nvSpPr>
          <p:cNvPr id="4" name="TextBox 3">
            <a:extLst>
              <a:ext uri="{FF2B5EF4-FFF2-40B4-BE49-F238E27FC236}">
                <a16:creationId xmlns:a16="http://schemas.microsoft.com/office/drawing/2014/main" id="{7E986979-0B81-871A-4DC8-8B56F7C5D10E}"/>
              </a:ext>
            </a:extLst>
          </p:cNvPr>
          <p:cNvSpPr txBox="1"/>
          <p:nvPr/>
        </p:nvSpPr>
        <p:spPr>
          <a:xfrm>
            <a:off x="838200" y="5486400"/>
            <a:ext cx="10515600" cy="523220"/>
          </a:xfrm>
          <a:prstGeom prst="rect">
            <a:avLst/>
          </a:prstGeom>
          <a:noFill/>
        </p:spPr>
        <p:txBody>
          <a:bodyPr wrap="square" rtlCol="0">
            <a:spAutoFit/>
          </a:bodyPr>
          <a:lstStyle/>
          <a:p>
            <a:pPr algn="ctr"/>
            <a:r>
              <a:rPr lang="en-US" sz="2800"/>
              <a:t>We focus on techniques useful for </a:t>
            </a:r>
            <a:r>
              <a:rPr lang="en-US" sz="2800" i="1"/>
              <a:t>sanity checking </a:t>
            </a:r>
            <a:r>
              <a:rPr lang="en-US" sz="2800"/>
              <a:t>data and results.</a:t>
            </a:r>
          </a:p>
        </p:txBody>
      </p:sp>
    </p:spTree>
    <p:extLst>
      <p:ext uri="{BB962C8B-B14F-4D97-AF65-F5344CB8AC3E}">
        <p14:creationId xmlns:p14="http://schemas.microsoft.com/office/powerpoint/2010/main" val="253919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pPr algn="ctr"/>
            <a:r>
              <a:rPr lang="en-US" dirty="0"/>
              <a:t>Machine Learning</a:t>
            </a:r>
          </a:p>
        </p:txBody>
      </p:sp>
      <p:sp>
        <p:nvSpPr>
          <p:cNvPr id="5" name="Content Placeholder 4">
            <a:extLst>
              <a:ext uri="{FF2B5EF4-FFF2-40B4-BE49-F238E27FC236}">
                <a16:creationId xmlns:a16="http://schemas.microsoft.com/office/drawing/2014/main" id="{4D8BA14D-F00F-977A-0607-F6F4679D80CA}"/>
              </a:ext>
            </a:extLst>
          </p:cNvPr>
          <p:cNvSpPr>
            <a:spLocks noGrp="1"/>
          </p:cNvSpPr>
          <p:nvPr>
            <p:ph idx="1"/>
          </p:nvPr>
        </p:nvSpPr>
        <p:spPr/>
        <p:txBody>
          <a:bodyPr>
            <a:normAutofit fontScale="92500"/>
          </a:bodyPr>
          <a:lstStyle/>
          <a:p>
            <a:r>
              <a:rPr lang="en-US" dirty="0"/>
              <a:t>Machine Learning is mostly about finding </a:t>
            </a:r>
            <a:r>
              <a:rPr lang="en-US" b="1" dirty="0">
                <a:solidFill>
                  <a:srgbClr val="C00000"/>
                </a:solidFill>
              </a:rPr>
              <a:t>statistical relationships </a:t>
            </a:r>
            <a:r>
              <a:rPr lang="en-US" dirty="0"/>
              <a:t>among attributes in past data ("training data") that help us make useful predictions about future data.</a:t>
            </a:r>
          </a:p>
          <a:p>
            <a:endParaRPr lang="en-US" dirty="0"/>
          </a:p>
          <a:p>
            <a:r>
              <a:rPr lang="en-US" dirty="0"/>
              <a:t>But </a:t>
            </a:r>
            <a:r>
              <a:rPr lang="en-US" b="1" dirty="0">
                <a:solidFill>
                  <a:srgbClr val="C00000"/>
                </a:solidFill>
              </a:rPr>
              <a:t>data can be wrong </a:t>
            </a:r>
            <a:r>
              <a:rPr lang="en-US" dirty="0"/>
              <a:t>in the sense that it may contain biased or incorrect relationships that will not generalize to the data we want to predict.</a:t>
            </a:r>
          </a:p>
          <a:p>
            <a:endParaRPr lang="en-US" dirty="0"/>
          </a:p>
          <a:p>
            <a:r>
              <a:rPr lang="en-US" dirty="0"/>
              <a:t>This workshop is mostly about how to do "</a:t>
            </a:r>
            <a:r>
              <a:rPr lang="en-US" b="1" dirty="0">
                <a:solidFill>
                  <a:srgbClr val="C00000"/>
                </a:solidFill>
              </a:rPr>
              <a:t>sanity checking</a:t>
            </a:r>
            <a:r>
              <a:rPr lang="en-US" dirty="0"/>
              <a:t>" of medical records data so that medical experts can judge whether the data seems reasonable. It is dangerous to do ML without analysis.</a:t>
            </a:r>
          </a:p>
        </p:txBody>
      </p:sp>
    </p:spTree>
    <p:extLst>
      <p:ext uri="{BB962C8B-B14F-4D97-AF65-F5344CB8AC3E}">
        <p14:creationId xmlns:p14="http://schemas.microsoft.com/office/powerpoint/2010/main" val="2636198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544AE-7C7E-90D0-7F89-2CA92C6135A3}"/>
              </a:ext>
            </a:extLst>
          </p:cNvPr>
          <p:cNvSpPr>
            <a:spLocks noGrp="1"/>
          </p:cNvSpPr>
          <p:nvPr>
            <p:ph type="title"/>
          </p:nvPr>
        </p:nvSpPr>
        <p:spPr>
          <a:xfrm>
            <a:off x="838200" y="257802"/>
            <a:ext cx="3583240" cy="981286"/>
          </a:xfrm>
        </p:spPr>
        <p:txBody>
          <a:bodyPr/>
          <a:lstStyle/>
          <a:p>
            <a:pPr algn="ctr">
              <a:spcBef>
                <a:spcPts val="0"/>
              </a:spcBef>
            </a:pPr>
            <a:r>
              <a:rPr lang="en-US" b="1" i="1"/>
              <a:t>Technology</a:t>
            </a:r>
          </a:p>
        </p:txBody>
      </p:sp>
      <p:sp>
        <p:nvSpPr>
          <p:cNvPr id="3" name="Content Placeholder 2">
            <a:extLst>
              <a:ext uri="{FF2B5EF4-FFF2-40B4-BE49-F238E27FC236}">
                <a16:creationId xmlns:a16="http://schemas.microsoft.com/office/drawing/2014/main" id="{39A10022-48A8-C764-08B7-D328A414010B}"/>
              </a:ext>
            </a:extLst>
          </p:cNvPr>
          <p:cNvSpPr>
            <a:spLocks noGrp="1"/>
          </p:cNvSpPr>
          <p:nvPr>
            <p:ph idx="1"/>
          </p:nvPr>
        </p:nvSpPr>
        <p:spPr>
          <a:xfrm>
            <a:off x="838200" y="1235344"/>
            <a:ext cx="4657531" cy="5424576"/>
          </a:xfrm>
        </p:spPr>
        <p:txBody>
          <a:bodyPr vert="horz" lIns="91440" tIns="45720" rIns="91440" bIns="45720" rtlCol="0" anchor="t">
            <a:normAutofit lnSpcReduction="10000"/>
          </a:bodyPr>
          <a:lstStyle/>
          <a:p>
            <a:r>
              <a:rPr lang="en-US"/>
              <a:t>Spark</a:t>
            </a:r>
          </a:p>
          <a:p>
            <a:pPr lvl="1"/>
            <a:r>
              <a:rPr lang="en-US"/>
              <a:t>analytics engine</a:t>
            </a:r>
            <a:endParaRPr lang="en-US">
              <a:cs typeface="Calibri"/>
            </a:endParaRPr>
          </a:p>
          <a:p>
            <a:pPr lvl="1"/>
            <a:r>
              <a:rPr lang="en-US"/>
              <a:t>large-scale data processing</a:t>
            </a:r>
            <a:endParaRPr lang="en-US">
              <a:cs typeface="Calibri"/>
            </a:endParaRPr>
          </a:p>
          <a:p>
            <a:r>
              <a:rPr lang="en-US">
                <a:cs typeface="Calibri"/>
              </a:rPr>
              <a:t>Databricks</a:t>
            </a:r>
          </a:p>
          <a:p>
            <a:pPr lvl="1"/>
            <a:r>
              <a:rPr lang="en-US">
                <a:cs typeface="Calibri"/>
              </a:rPr>
              <a:t>notebooks</a:t>
            </a:r>
          </a:p>
          <a:p>
            <a:pPr lvl="1"/>
            <a:r>
              <a:rPr lang="en-US">
                <a:cs typeface="Calibri"/>
              </a:rPr>
              <a:t>collaboration</a:t>
            </a:r>
          </a:p>
          <a:p>
            <a:r>
              <a:rPr lang="en-US"/>
              <a:t>Languages</a:t>
            </a:r>
            <a:endParaRPr lang="en-US">
              <a:cs typeface="Calibri"/>
            </a:endParaRPr>
          </a:p>
          <a:p>
            <a:pPr lvl="1"/>
            <a:r>
              <a:rPr lang="en-US"/>
              <a:t>SQL</a:t>
            </a:r>
            <a:endParaRPr lang="en-US">
              <a:cs typeface="Calibri"/>
            </a:endParaRPr>
          </a:p>
          <a:p>
            <a:pPr lvl="1"/>
            <a:r>
              <a:rPr lang="en-US"/>
              <a:t>Python</a:t>
            </a:r>
            <a:endParaRPr lang="en-US">
              <a:cs typeface="Calibri"/>
            </a:endParaRPr>
          </a:p>
          <a:p>
            <a:pPr lvl="1"/>
            <a:r>
              <a:rPr lang="en-US"/>
              <a:t>R</a:t>
            </a:r>
            <a:endParaRPr lang="en-US">
              <a:cs typeface="Calibri"/>
            </a:endParaRPr>
          </a:p>
          <a:p>
            <a:r>
              <a:rPr lang="en-US"/>
              <a:t>Open-source</a:t>
            </a:r>
            <a:endParaRPr lang="en-US">
              <a:cs typeface="Calibri"/>
            </a:endParaRPr>
          </a:p>
          <a:p>
            <a:pPr lvl="1"/>
            <a:r>
              <a:rPr lang="en-US"/>
              <a:t>GitHub</a:t>
            </a:r>
          </a:p>
          <a:p>
            <a:pPr lvl="1"/>
            <a:r>
              <a:rPr lang="en-US" err="1"/>
              <a:t>Synthea</a:t>
            </a:r>
            <a:endParaRPr lang="en-US"/>
          </a:p>
        </p:txBody>
      </p:sp>
      <p:sp>
        <p:nvSpPr>
          <p:cNvPr id="4" name="Title 1">
            <a:extLst>
              <a:ext uri="{FF2B5EF4-FFF2-40B4-BE49-F238E27FC236}">
                <a16:creationId xmlns:a16="http://schemas.microsoft.com/office/drawing/2014/main" id="{E7D0945B-682D-585E-5F46-55C9D03FA036}"/>
              </a:ext>
            </a:extLst>
          </p:cNvPr>
          <p:cNvSpPr txBox="1">
            <a:spLocks/>
          </p:cNvSpPr>
          <p:nvPr/>
        </p:nvSpPr>
        <p:spPr>
          <a:xfrm>
            <a:off x="6063060" y="257802"/>
            <a:ext cx="3583240" cy="9812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i="1"/>
              <a:t>Exercises</a:t>
            </a:r>
          </a:p>
        </p:txBody>
      </p:sp>
      <p:sp>
        <p:nvSpPr>
          <p:cNvPr id="5" name="Content Placeholder 2">
            <a:extLst>
              <a:ext uri="{FF2B5EF4-FFF2-40B4-BE49-F238E27FC236}">
                <a16:creationId xmlns:a16="http://schemas.microsoft.com/office/drawing/2014/main" id="{5C922D80-6374-5136-1C58-705E9A04E631}"/>
              </a:ext>
            </a:extLst>
          </p:cNvPr>
          <p:cNvSpPr txBox="1">
            <a:spLocks/>
          </p:cNvSpPr>
          <p:nvPr/>
        </p:nvSpPr>
        <p:spPr>
          <a:xfrm>
            <a:off x="6095257" y="1213880"/>
            <a:ext cx="5258545" cy="544604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1_Synthea_exploration</a:t>
            </a:r>
          </a:p>
          <a:p>
            <a:pPr lvl="1"/>
            <a:r>
              <a:rPr lang="en-US"/>
              <a:t>counts/frequency distributions</a:t>
            </a:r>
            <a:endParaRPr lang="en-US">
              <a:cs typeface="Calibri"/>
            </a:endParaRPr>
          </a:p>
          <a:p>
            <a:pPr lvl="1"/>
            <a:r>
              <a:rPr lang="en-US">
                <a:cs typeface="Calibri"/>
              </a:rPr>
              <a:t>subpopulations</a:t>
            </a:r>
          </a:p>
          <a:p>
            <a:pPr lvl="1"/>
            <a:r>
              <a:rPr lang="en-US">
                <a:ea typeface="+mn-lt"/>
                <a:cs typeface="+mn-lt"/>
              </a:rPr>
              <a:t>distributions of conditions</a:t>
            </a:r>
            <a:endParaRPr lang="en-US"/>
          </a:p>
          <a:p>
            <a:pPr lvl="1"/>
            <a:r>
              <a:rPr lang="en-US">
                <a:ea typeface="+mn-lt"/>
                <a:cs typeface="+mn-lt"/>
              </a:rPr>
              <a:t>(in)sanity checking</a:t>
            </a:r>
            <a:endParaRPr lang="en-US"/>
          </a:p>
          <a:p>
            <a:r>
              <a:rPr lang="en-US"/>
              <a:t>2_Synthea_cooccurrence </a:t>
            </a:r>
            <a:endParaRPr lang="en-US">
              <a:cs typeface="Calibri"/>
            </a:endParaRPr>
          </a:p>
          <a:p>
            <a:pPr lvl="1"/>
            <a:r>
              <a:rPr lang="en-US">
                <a:cs typeface="Calibri"/>
              </a:rPr>
              <a:t>categorical 'items' (conditions, characteristics, medications, etc.) across encounters</a:t>
            </a:r>
          </a:p>
          <a:p>
            <a:pPr lvl="1"/>
            <a:r>
              <a:rPr lang="en-US"/>
              <a:t>item-pair statistics</a:t>
            </a:r>
            <a:endParaRPr lang="en-US">
              <a:cs typeface="Calibri"/>
            </a:endParaRPr>
          </a:p>
          <a:p>
            <a:pPr lvl="1"/>
            <a:r>
              <a:rPr lang="en-US"/>
              <a:t>co-occurrence graphs</a:t>
            </a:r>
            <a:endParaRPr lang="en-US">
              <a:cs typeface="Calibri"/>
            </a:endParaRPr>
          </a:p>
          <a:p>
            <a:r>
              <a:rPr lang="en-US"/>
              <a:t>3_Synthea_predict_breast_cancer</a:t>
            </a:r>
            <a:endParaRPr lang="en-US">
              <a:cs typeface="Calibri"/>
            </a:endParaRPr>
          </a:p>
          <a:p>
            <a:pPr lvl="1"/>
            <a:r>
              <a:rPr lang="en-US"/>
              <a:t>feature engineering</a:t>
            </a:r>
          </a:p>
          <a:p>
            <a:pPr lvl="1"/>
            <a:r>
              <a:rPr lang="en-US">
                <a:cs typeface="Calibri"/>
              </a:rPr>
              <a:t>'too good to be true'</a:t>
            </a:r>
            <a:endParaRPr lang="en-US"/>
          </a:p>
          <a:p>
            <a:pPr lvl="1"/>
            <a:r>
              <a:rPr lang="en-US"/>
              <a:t>explainable model</a:t>
            </a:r>
          </a:p>
          <a:p>
            <a:pPr lvl="1"/>
            <a:r>
              <a:rPr lang="en-US">
                <a:cs typeface="Calibri"/>
              </a:rPr>
              <a:t>performance (ROC curve)</a:t>
            </a:r>
          </a:p>
        </p:txBody>
      </p:sp>
    </p:spTree>
    <p:extLst>
      <p:ext uri="{BB962C8B-B14F-4D97-AF65-F5344CB8AC3E}">
        <p14:creationId xmlns:p14="http://schemas.microsoft.com/office/powerpoint/2010/main" val="1255244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DED83A-F3E8-1DB6-9792-3C0858E3240E}"/>
              </a:ext>
            </a:extLst>
          </p:cNvPr>
          <p:cNvPicPr>
            <a:picLocks noChangeAspect="1"/>
          </p:cNvPicPr>
          <p:nvPr/>
        </p:nvPicPr>
        <p:blipFill>
          <a:blip r:embed="rId3"/>
          <a:stretch>
            <a:fillRect/>
          </a:stretch>
        </p:blipFill>
        <p:spPr>
          <a:xfrm>
            <a:off x="1785156" y="221012"/>
            <a:ext cx="10357756" cy="6466114"/>
          </a:xfrm>
          <a:prstGeom prst="rect">
            <a:avLst/>
          </a:prstGeom>
        </p:spPr>
      </p:pic>
      <p:sp>
        <p:nvSpPr>
          <p:cNvPr id="10" name="Arrow: Right 9">
            <a:extLst>
              <a:ext uri="{FF2B5EF4-FFF2-40B4-BE49-F238E27FC236}">
                <a16:creationId xmlns:a16="http://schemas.microsoft.com/office/drawing/2014/main" id="{52632E18-B683-5189-6E63-50D2DF7A3B77}"/>
              </a:ext>
            </a:extLst>
          </p:cNvPr>
          <p:cNvSpPr/>
          <p:nvPr/>
        </p:nvSpPr>
        <p:spPr>
          <a:xfrm>
            <a:off x="49089" y="1890118"/>
            <a:ext cx="1858127" cy="3505200"/>
          </a:xfrm>
          <a:prstGeom prst="rightArrow">
            <a:avLst>
              <a:gd name="adj1" fmla="val 100000"/>
              <a:gd name="adj2" fmla="val 150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err="1"/>
              <a:t>Synthea</a:t>
            </a:r>
            <a:r>
              <a:rPr lang="en-US" b="1"/>
              <a:t> </a:t>
            </a:r>
            <a:r>
              <a:rPr lang="en-US" sz="2400" i="1"/>
              <a:t>Patient Population Simulator</a:t>
            </a:r>
          </a:p>
        </p:txBody>
      </p:sp>
      <p:sp>
        <p:nvSpPr>
          <p:cNvPr id="2" name="Rectangle 1">
            <a:extLst>
              <a:ext uri="{FF2B5EF4-FFF2-40B4-BE49-F238E27FC236}">
                <a16:creationId xmlns:a16="http://schemas.microsoft.com/office/drawing/2014/main" id="{70A00420-FCB9-4E24-EFEA-C1B5652E4241}"/>
              </a:ext>
            </a:extLst>
          </p:cNvPr>
          <p:cNvSpPr/>
          <p:nvPr/>
        </p:nvSpPr>
        <p:spPr>
          <a:xfrm>
            <a:off x="8340437" y="3980871"/>
            <a:ext cx="3057235" cy="2456873"/>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i="1" dirty="0"/>
              <a:t>The schema of </a:t>
            </a:r>
            <a:r>
              <a:rPr lang="en-US" sz="2400" b="1" i="1" dirty="0" err="1"/>
              <a:t>Synthea</a:t>
            </a:r>
            <a:r>
              <a:rPr lang="en-US" sz="2400" b="1" i="1" dirty="0"/>
              <a:t> data is reasonably realistic, but the statistical relationships may be questionable.</a:t>
            </a:r>
          </a:p>
        </p:txBody>
      </p:sp>
    </p:spTree>
    <p:extLst>
      <p:ext uri="{BB962C8B-B14F-4D97-AF65-F5344CB8AC3E}">
        <p14:creationId xmlns:p14="http://schemas.microsoft.com/office/powerpoint/2010/main" val="138110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0: Setting up Databricks</a:t>
            </a:r>
          </a:p>
        </p:txBody>
      </p:sp>
    </p:spTree>
    <p:extLst>
      <p:ext uri="{BB962C8B-B14F-4D97-AF65-F5344CB8AC3E}">
        <p14:creationId xmlns:p14="http://schemas.microsoft.com/office/powerpoint/2010/main" val="392149804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a:extLst>
              <a:ext uri="{FF2B5EF4-FFF2-40B4-BE49-F238E27FC236}">
                <a16:creationId xmlns:a16="http://schemas.microsoft.com/office/drawing/2014/main" id="{C050359C-2C90-5B65-2695-CEDA236CA66F}"/>
              </a:ext>
            </a:extLst>
          </p:cNvPr>
          <p:cNvGrpSpPr/>
          <p:nvPr/>
        </p:nvGrpSpPr>
        <p:grpSpPr>
          <a:xfrm>
            <a:off x="2192676" y="1036456"/>
            <a:ext cx="9316720" cy="5557520"/>
            <a:chOff x="1412240" y="660400"/>
            <a:chExt cx="6322060" cy="4119880"/>
          </a:xfrm>
        </p:grpSpPr>
        <p:sp>
          <p:nvSpPr>
            <p:cNvPr id="166" name="Oval 165">
              <a:extLst>
                <a:ext uri="{FF2B5EF4-FFF2-40B4-BE49-F238E27FC236}">
                  <a16:creationId xmlns:a16="http://schemas.microsoft.com/office/drawing/2014/main" id="{D37B2E00-61F3-9791-43A5-F1987A4D8C91}"/>
                </a:ext>
              </a:extLst>
            </p:cNvPr>
            <p:cNvSpPr/>
            <p:nvPr/>
          </p:nvSpPr>
          <p:spPr>
            <a:xfrm>
              <a:off x="2611608" y="1061720"/>
              <a:ext cx="1675912"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AF9867AE-CDFF-284D-F11A-9C61B4B33C50}"/>
                </a:ext>
              </a:extLst>
            </p:cNvPr>
            <p:cNvSpPr/>
            <p:nvPr/>
          </p:nvSpPr>
          <p:spPr>
            <a:xfrm>
              <a:off x="1412240" y="157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98C93D6A-8B4A-E1BD-F503-B0E8E26DDA8F}"/>
                </a:ext>
              </a:extLst>
            </p:cNvPr>
            <p:cNvSpPr/>
            <p:nvPr/>
          </p:nvSpPr>
          <p:spPr>
            <a:xfrm>
              <a:off x="1922780" y="2743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756E890E-E048-7BF5-AB7F-0A58C4D540CC}"/>
                </a:ext>
              </a:extLst>
            </p:cNvPr>
            <p:cNvSpPr/>
            <p:nvPr/>
          </p:nvSpPr>
          <p:spPr>
            <a:xfrm>
              <a:off x="3108960" y="2997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CFB98AB2-F9BC-3A09-80EA-8EA8D3652A34}"/>
                </a:ext>
              </a:extLst>
            </p:cNvPr>
            <p:cNvSpPr/>
            <p:nvPr/>
          </p:nvSpPr>
          <p:spPr>
            <a:xfrm>
              <a:off x="4592320" y="284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64BAD46E-F2A9-B6B2-FEDA-8CFAF42193FC}"/>
                </a:ext>
              </a:extLst>
            </p:cNvPr>
            <p:cNvSpPr/>
            <p:nvPr/>
          </p:nvSpPr>
          <p:spPr>
            <a:xfrm>
              <a:off x="5880100" y="251968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1013332B-6BBD-61DA-2BBD-AA714B0E9FEB}"/>
                </a:ext>
              </a:extLst>
            </p:cNvPr>
            <p:cNvSpPr/>
            <p:nvPr/>
          </p:nvSpPr>
          <p:spPr>
            <a:xfrm>
              <a:off x="5826760" y="131064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1BC6AFFB-2B19-98BC-6570-6E21E9CDF8A7}"/>
                </a:ext>
              </a:extLst>
            </p:cNvPr>
            <p:cNvSpPr/>
            <p:nvPr/>
          </p:nvSpPr>
          <p:spPr>
            <a:xfrm>
              <a:off x="3594100" y="6604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8499DB05-7A99-7F06-8C75-5A13469F9F35}"/>
                </a:ext>
              </a:extLst>
            </p:cNvPr>
            <p:cNvSpPr/>
            <p:nvPr/>
          </p:nvSpPr>
          <p:spPr>
            <a:xfrm>
              <a:off x="4828540" y="7366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D947BEB5-F246-2AD3-4A7A-57510DEF40DC}"/>
                </a:ext>
              </a:extLst>
            </p:cNvPr>
            <p:cNvSpPr/>
            <p:nvPr/>
          </p:nvSpPr>
          <p:spPr>
            <a:xfrm>
              <a:off x="2123440" y="1915160"/>
              <a:ext cx="536448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94D19EE-8CF4-DD39-9D18-EC98BA2DC5F9}"/>
              </a:ext>
            </a:extLst>
          </p:cNvPr>
          <p:cNvSpPr>
            <a:spLocks noGrp="1"/>
          </p:cNvSpPr>
          <p:nvPr>
            <p:ph type="title"/>
          </p:nvPr>
        </p:nvSpPr>
        <p:spPr>
          <a:xfrm>
            <a:off x="838200" y="268570"/>
            <a:ext cx="10515600" cy="791683"/>
          </a:xfrm>
        </p:spPr>
        <p:txBody>
          <a:bodyPr/>
          <a:lstStyle/>
          <a:p>
            <a:r>
              <a:rPr lang="en-US"/>
              <a:t>Apache Spark &amp; Microsoft Azure Databricks</a:t>
            </a:r>
          </a:p>
        </p:txBody>
      </p:sp>
      <p:grpSp>
        <p:nvGrpSpPr>
          <p:cNvPr id="155" name="Group 154">
            <a:extLst>
              <a:ext uri="{FF2B5EF4-FFF2-40B4-BE49-F238E27FC236}">
                <a16:creationId xmlns:a16="http://schemas.microsoft.com/office/drawing/2014/main" id="{20495399-F099-059F-46F1-E8509A479E28}"/>
              </a:ext>
            </a:extLst>
          </p:cNvPr>
          <p:cNvGrpSpPr/>
          <p:nvPr/>
        </p:nvGrpSpPr>
        <p:grpSpPr>
          <a:xfrm>
            <a:off x="2684895" y="3123769"/>
            <a:ext cx="2221894" cy="1111800"/>
            <a:chOff x="905070" y="1882712"/>
            <a:chExt cx="2143904" cy="1111800"/>
          </a:xfrm>
        </p:grpSpPr>
        <p:sp>
          <p:nvSpPr>
            <p:cNvPr id="3" name="Rectangle: Rounded Corners 2">
              <a:extLst>
                <a:ext uri="{FF2B5EF4-FFF2-40B4-BE49-F238E27FC236}">
                  <a16:creationId xmlns:a16="http://schemas.microsoft.com/office/drawing/2014/main" id="{D87676EE-9DD1-9459-E3E6-1B7292AD2F7F}"/>
                </a:ext>
              </a:extLst>
            </p:cNvPr>
            <p:cNvSpPr/>
            <p:nvPr/>
          </p:nvSpPr>
          <p:spPr>
            <a:xfrm>
              <a:off x="905070" y="1882712"/>
              <a:ext cx="2143904" cy="1111800"/>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17AE007-07C7-958D-5E2A-ACB60A10EA8B}"/>
                </a:ext>
              </a:extLst>
            </p:cNvPr>
            <p:cNvSpPr txBox="1"/>
            <p:nvPr/>
          </p:nvSpPr>
          <p:spPr>
            <a:xfrm>
              <a:off x="1034144" y="1988457"/>
              <a:ext cx="1687285" cy="461665"/>
            </a:xfrm>
            <a:prstGeom prst="rect">
              <a:avLst/>
            </a:prstGeom>
            <a:noFill/>
          </p:spPr>
          <p:txBody>
            <a:bodyPr wrap="square" rtlCol="0">
              <a:spAutoFit/>
            </a:bodyPr>
            <a:lstStyle/>
            <a:p>
              <a:r>
                <a:rPr lang="en-US" sz="2400"/>
                <a:t>Driver Node</a:t>
              </a:r>
            </a:p>
          </p:txBody>
        </p:sp>
        <p:sp>
          <p:nvSpPr>
            <p:cNvPr id="5" name="TextBox 4">
              <a:extLst>
                <a:ext uri="{FF2B5EF4-FFF2-40B4-BE49-F238E27FC236}">
                  <a16:creationId xmlns:a16="http://schemas.microsoft.com/office/drawing/2014/main" id="{0A3B4885-58CC-5A67-DBA6-1BFA3B0C6F8D}"/>
                </a:ext>
              </a:extLst>
            </p:cNvPr>
            <p:cNvSpPr txBox="1"/>
            <p:nvPr/>
          </p:nvSpPr>
          <p:spPr>
            <a:xfrm>
              <a:off x="1239600" y="2421492"/>
              <a:ext cx="1513114" cy="369332"/>
            </a:xfrm>
            <a:prstGeom prst="rect">
              <a:avLst/>
            </a:prstGeom>
            <a:solidFill>
              <a:schemeClr val="accent2">
                <a:lumMod val="20000"/>
                <a:lumOff val="80000"/>
              </a:schemeClr>
            </a:solidFill>
            <a:ln>
              <a:solidFill>
                <a:schemeClr val="accent1">
                  <a:shade val="50000"/>
                </a:schemeClr>
              </a:solidFill>
            </a:ln>
          </p:spPr>
          <p:txBody>
            <a:bodyPr wrap="square" rtlCol="0">
              <a:spAutoFit/>
            </a:bodyPr>
            <a:lstStyle/>
            <a:p>
              <a:pPr algn="ctr"/>
              <a:r>
                <a:rPr lang="en-US"/>
                <a:t>SQL, Python, R</a:t>
              </a:r>
            </a:p>
          </p:txBody>
        </p:sp>
      </p:grpSp>
      <p:grpSp>
        <p:nvGrpSpPr>
          <p:cNvPr id="23" name="Group 22">
            <a:extLst>
              <a:ext uri="{FF2B5EF4-FFF2-40B4-BE49-F238E27FC236}">
                <a16:creationId xmlns:a16="http://schemas.microsoft.com/office/drawing/2014/main" id="{3844DB01-6B41-4DC8-2A69-1E058890E89E}"/>
              </a:ext>
            </a:extLst>
          </p:cNvPr>
          <p:cNvGrpSpPr/>
          <p:nvPr/>
        </p:nvGrpSpPr>
        <p:grpSpPr>
          <a:xfrm>
            <a:off x="7849146" y="2299072"/>
            <a:ext cx="2708988" cy="1670179"/>
            <a:chOff x="6662057" y="1160106"/>
            <a:chExt cx="2708988" cy="1670179"/>
          </a:xfrm>
        </p:grpSpPr>
        <p:sp>
          <p:nvSpPr>
            <p:cNvPr id="7" name="Rectangle: Rounded Corners 6">
              <a:extLst>
                <a:ext uri="{FF2B5EF4-FFF2-40B4-BE49-F238E27FC236}">
                  <a16:creationId xmlns:a16="http://schemas.microsoft.com/office/drawing/2014/main" id="{418DDF6F-F923-25EB-2BA5-977E340C4809}"/>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9B675B-1EFB-5A4D-4FAC-EF81D87E3E3D}"/>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14" name="Rectangle 13">
              <a:extLst>
                <a:ext uri="{FF2B5EF4-FFF2-40B4-BE49-F238E27FC236}">
                  <a16:creationId xmlns:a16="http://schemas.microsoft.com/office/drawing/2014/main" id="{E88E0922-688D-66B9-CFDD-62B5990B2215}"/>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1B47BC2-3ABA-E344-4F49-63316FA05604}"/>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18" name="TextBox 17">
              <a:extLst>
                <a:ext uri="{FF2B5EF4-FFF2-40B4-BE49-F238E27FC236}">
                  <a16:creationId xmlns:a16="http://schemas.microsoft.com/office/drawing/2014/main" id="{C1ECEAC0-CD1D-0D5E-396A-483B58F9A54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20" name="TextBox 19">
              <a:extLst>
                <a:ext uri="{FF2B5EF4-FFF2-40B4-BE49-F238E27FC236}">
                  <a16:creationId xmlns:a16="http://schemas.microsoft.com/office/drawing/2014/main" id="{DC6D1BF3-74EC-9FDD-B003-381CBEF3B8AB}"/>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22" name="TextBox 21">
              <a:extLst>
                <a:ext uri="{FF2B5EF4-FFF2-40B4-BE49-F238E27FC236}">
                  <a16:creationId xmlns:a16="http://schemas.microsoft.com/office/drawing/2014/main" id="{7CFB4D17-C3DE-8DD5-BAAA-2B97A214AA08}"/>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24" name="Group 23">
            <a:extLst>
              <a:ext uri="{FF2B5EF4-FFF2-40B4-BE49-F238E27FC236}">
                <a16:creationId xmlns:a16="http://schemas.microsoft.com/office/drawing/2014/main" id="{B38678E0-AA51-1898-13B5-9CED682658CD}"/>
              </a:ext>
            </a:extLst>
          </p:cNvPr>
          <p:cNvGrpSpPr/>
          <p:nvPr/>
        </p:nvGrpSpPr>
        <p:grpSpPr>
          <a:xfrm>
            <a:off x="8057011" y="2676585"/>
            <a:ext cx="2708988" cy="1670179"/>
            <a:chOff x="6662057" y="1160106"/>
            <a:chExt cx="2708988" cy="1670179"/>
          </a:xfrm>
        </p:grpSpPr>
        <p:sp>
          <p:nvSpPr>
            <p:cNvPr id="25" name="Rectangle: Rounded Corners 24">
              <a:extLst>
                <a:ext uri="{FF2B5EF4-FFF2-40B4-BE49-F238E27FC236}">
                  <a16:creationId xmlns:a16="http://schemas.microsoft.com/office/drawing/2014/main" id="{95B8D60A-2084-C452-EFF8-B117B5696C2B}"/>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13A5EE-9EBE-C815-CC8F-75B4E5925745}"/>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27" name="Rectangle 26">
              <a:extLst>
                <a:ext uri="{FF2B5EF4-FFF2-40B4-BE49-F238E27FC236}">
                  <a16:creationId xmlns:a16="http://schemas.microsoft.com/office/drawing/2014/main" id="{163C5D61-0810-5DEB-C3A1-1249279C8470}"/>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5D9D63F-B515-9CBC-F786-FD1EB37E810D}"/>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29" name="TextBox 28">
              <a:extLst>
                <a:ext uri="{FF2B5EF4-FFF2-40B4-BE49-F238E27FC236}">
                  <a16:creationId xmlns:a16="http://schemas.microsoft.com/office/drawing/2014/main" id="{A21996A4-EEBC-0D84-0F07-F622EEB06C9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0" name="TextBox 29">
              <a:extLst>
                <a:ext uri="{FF2B5EF4-FFF2-40B4-BE49-F238E27FC236}">
                  <a16:creationId xmlns:a16="http://schemas.microsoft.com/office/drawing/2014/main" id="{C2B37231-C5B0-68B4-EAD6-6B3AD6221830}"/>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1" name="TextBox 30">
              <a:extLst>
                <a:ext uri="{FF2B5EF4-FFF2-40B4-BE49-F238E27FC236}">
                  <a16:creationId xmlns:a16="http://schemas.microsoft.com/office/drawing/2014/main" id="{8EF26203-19B4-4CBB-A77C-BA9EAF46CF95}"/>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32" name="Group 31">
            <a:extLst>
              <a:ext uri="{FF2B5EF4-FFF2-40B4-BE49-F238E27FC236}">
                <a16:creationId xmlns:a16="http://schemas.microsoft.com/office/drawing/2014/main" id="{69F76EBD-3A7B-DC3C-D68E-5FCD82444E6D}"/>
              </a:ext>
            </a:extLst>
          </p:cNvPr>
          <p:cNvGrpSpPr/>
          <p:nvPr/>
        </p:nvGrpSpPr>
        <p:grpSpPr>
          <a:xfrm>
            <a:off x="8236888" y="3094582"/>
            <a:ext cx="2708988" cy="1670179"/>
            <a:chOff x="6662057" y="1160106"/>
            <a:chExt cx="2708988" cy="1670179"/>
          </a:xfrm>
        </p:grpSpPr>
        <p:sp>
          <p:nvSpPr>
            <p:cNvPr id="33" name="Rectangle: Rounded Corners 32">
              <a:extLst>
                <a:ext uri="{FF2B5EF4-FFF2-40B4-BE49-F238E27FC236}">
                  <a16:creationId xmlns:a16="http://schemas.microsoft.com/office/drawing/2014/main" id="{2E4504E1-29B9-95D5-A3EF-2EC0C6111AF8}"/>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3E8EADAE-9BFD-E9D8-34B4-FAF15783DB77}"/>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35" name="Rectangle 34">
              <a:extLst>
                <a:ext uri="{FF2B5EF4-FFF2-40B4-BE49-F238E27FC236}">
                  <a16:creationId xmlns:a16="http://schemas.microsoft.com/office/drawing/2014/main" id="{20A49565-D456-828D-B8B6-8C92201E8AFC}"/>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D9DCD1DD-9295-6221-79BF-2AB77C3A6158}"/>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37" name="TextBox 36">
              <a:extLst>
                <a:ext uri="{FF2B5EF4-FFF2-40B4-BE49-F238E27FC236}">
                  <a16:creationId xmlns:a16="http://schemas.microsoft.com/office/drawing/2014/main" id="{BB84D6B5-C561-7599-EEAD-2BCE1CAD17B0}"/>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8" name="TextBox 37">
              <a:extLst>
                <a:ext uri="{FF2B5EF4-FFF2-40B4-BE49-F238E27FC236}">
                  <a16:creationId xmlns:a16="http://schemas.microsoft.com/office/drawing/2014/main" id="{7E2BB9C2-FAF7-384E-0824-2D1EB7FAEBDC}"/>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9" name="TextBox 38">
              <a:extLst>
                <a:ext uri="{FF2B5EF4-FFF2-40B4-BE49-F238E27FC236}">
                  <a16:creationId xmlns:a16="http://schemas.microsoft.com/office/drawing/2014/main" id="{EF27E787-7D7B-AD0C-F856-7DCBECEC46C1}"/>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137" name="Group 136">
            <a:extLst>
              <a:ext uri="{FF2B5EF4-FFF2-40B4-BE49-F238E27FC236}">
                <a16:creationId xmlns:a16="http://schemas.microsoft.com/office/drawing/2014/main" id="{6C126F1E-5439-655B-B81C-BA329530BD2F}"/>
              </a:ext>
            </a:extLst>
          </p:cNvPr>
          <p:cNvGrpSpPr/>
          <p:nvPr/>
        </p:nvGrpSpPr>
        <p:grpSpPr>
          <a:xfrm>
            <a:off x="669815" y="3052698"/>
            <a:ext cx="995427" cy="1325563"/>
            <a:chOff x="1416152" y="4005946"/>
            <a:chExt cx="1925218" cy="2213429"/>
          </a:xfrm>
        </p:grpSpPr>
        <p:sp>
          <p:nvSpPr>
            <p:cNvPr id="45" name="Rectangle: Rounded Corners 44">
              <a:extLst>
                <a:ext uri="{FF2B5EF4-FFF2-40B4-BE49-F238E27FC236}">
                  <a16:creationId xmlns:a16="http://schemas.microsoft.com/office/drawing/2014/main" id="{9310ACBE-83C4-F69B-2554-1A0C5F66AD71}"/>
                </a:ext>
              </a:extLst>
            </p:cNvPr>
            <p:cNvSpPr/>
            <p:nvPr/>
          </p:nvSpPr>
          <p:spPr>
            <a:xfrm>
              <a:off x="2144928" y="5284616"/>
              <a:ext cx="467667" cy="406403"/>
            </a:xfrm>
            <a:prstGeom prst="roundRect">
              <a:avLst>
                <a:gd name="adj" fmla="val 0"/>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D802C24-80C7-2445-A66A-378FD305A59A}"/>
                </a:ext>
              </a:extLst>
            </p:cNvPr>
            <p:cNvSpPr/>
            <p:nvPr/>
          </p:nvSpPr>
          <p:spPr>
            <a:xfrm>
              <a:off x="1416152" y="4005946"/>
              <a:ext cx="1925218" cy="1451428"/>
            </a:xfrm>
            <a:prstGeom prst="round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59E0CD9C-EB36-153C-D599-B539F5A215FC}"/>
                </a:ext>
              </a:extLst>
            </p:cNvPr>
            <p:cNvSpPr/>
            <p:nvPr/>
          </p:nvSpPr>
          <p:spPr>
            <a:xfrm>
              <a:off x="1546781" y="4158346"/>
              <a:ext cx="1663961" cy="1124857"/>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Operation 45">
              <a:extLst>
                <a:ext uri="{FF2B5EF4-FFF2-40B4-BE49-F238E27FC236}">
                  <a16:creationId xmlns:a16="http://schemas.microsoft.com/office/drawing/2014/main" id="{015DAE4A-8CD3-466E-B699-D8FF99F4C01F}"/>
                </a:ext>
              </a:extLst>
            </p:cNvPr>
            <p:cNvSpPr/>
            <p:nvPr/>
          </p:nvSpPr>
          <p:spPr>
            <a:xfrm rot="10800000">
              <a:off x="1416152" y="5646060"/>
              <a:ext cx="1925218" cy="573315"/>
            </a:xfrm>
            <a:prstGeom prst="flowChartManualOperation">
              <a:avLst/>
            </a:prstGeom>
            <a:solidFill>
              <a:srgbClr val="8497B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6" name="Group 135">
              <a:extLst>
                <a:ext uri="{FF2B5EF4-FFF2-40B4-BE49-F238E27FC236}">
                  <a16:creationId xmlns:a16="http://schemas.microsoft.com/office/drawing/2014/main" id="{66E3038E-8B0F-D491-5A1E-3DD6E5D99B7E}"/>
                </a:ext>
              </a:extLst>
            </p:cNvPr>
            <p:cNvGrpSpPr/>
            <p:nvPr/>
          </p:nvGrpSpPr>
          <p:grpSpPr>
            <a:xfrm>
              <a:off x="1641775" y="5736773"/>
              <a:ext cx="1216756" cy="406403"/>
              <a:chOff x="3767967" y="5644609"/>
              <a:chExt cx="2920942" cy="656770"/>
            </a:xfrm>
          </p:grpSpPr>
          <p:sp>
            <p:nvSpPr>
              <p:cNvPr id="47" name="Oval 46">
                <a:extLst>
                  <a:ext uri="{FF2B5EF4-FFF2-40B4-BE49-F238E27FC236}">
                    <a16:creationId xmlns:a16="http://schemas.microsoft.com/office/drawing/2014/main" id="{45852C41-06A4-A3E3-C0F1-DDB49AD29D01}"/>
                  </a:ext>
                </a:extLst>
              </p:cNvPr>
              <p:cNvSpPr/>
              <p:nvPr/>
            </p:nvSpPr>
            <p:spPr>
              <a:xfrm>
                <a:off x="439782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EFA5946-BB6A-E612-1E58-BEBA30895517}"/>
                  </a:ext>
                </a:extLst>
              </p:cNvPr>
              <p:cNvSpPr/>
              <p:nvPr/>
            </p:nvSpPr>
            <p:spPr>
              <a:xfrm>
                <a:off x="455022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C52A24B-D653-A6D9-A284-002A388D0AB7}"/>
                  </a:ext>
                </a:extLst>
              </p:cNvPr>
              <p:cNvSpPr/>
              <p:nvPr/>
            </p:nvSpPr>
            <p:spPr>
              <a:xfrm>
                <a:off x="470262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BD01EE7-0209-0883-D826-B177F2963DF9}"/>
                  </a:ext>
                </a:extLst>
              </p:cNvPr>
              <p:cNvSpPr/>
              <p:nvPr/>
            </p:nvSpPr>
            <p:spPr>
              <a:xfrm>
                <a:off x="485502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961BF6F-6041-9067-4233-0CCBFDB7BA1E}"/>
                  </a:ext>
                </a:extLst>
              </p:cNvPr>
              <p:cNvSpPr/>
              <p:nvPr/>
            </p:nvSpPr>
            <p:spPr>
              <a:xfrm>
                <a:off x="500742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2A5E04-CF9B-BE2D-269E-8ACC634EF215}"/>
                  </a:ext>
                </a:extLst>
              </p:cNvPr>
              <p:cNvSpPr/>
              <p:nvPr/>
            </p:nvSpPr>
            <p:spPr>
              <a:xfrm>
                <a:off x="470262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4209B8A-E6A5-4D58-4F65-B39A1CB258E8}"/>
                  </a:ext>
                </a:extLst>
              </p:cNvPr>
              <p:cNvSpPr/>
              <p:nvPr/>
            </p:nvSpPr>
            <p:spPr>
              <a:xfrm>
                <a:off x="485502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66A7FDD-F449-30B3-96FC-31E9E780A809}"/>
                  </a:ext>
                </a:extLst>
              </p:cNvPr>
              <p:cNvSpPr/>
              <p:nvPr/>
            </p:nvSpPr>
            <p:spPr>
              <a:xfrm>
                <a:off x="500742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5D9A278-BD3A-9EC4-CE79-24F45D285A47}"/>
                  </a:ext>
                </a:extLst>
              </p:cNvPr>
              <p:cNvSpPr/>
              <p:nvPr/>
            </p:nvSpPr>
            <p:spPr>
              <a:xfrm>
                <a:off x="515982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0C44DD6-0368-C388-47F8-5C47D1E9B98D}"/>
                  </a:ext>
                </a:extLst>
              </p:cNvPr>
              <p:cNvSpPr/>
              <p:nvPr/>
            </p:nvSpPr>
            <p:spPr>
              <a:xfrm>
                <a:off x="531222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99B8DEE0-D396-47D2-C2F2-13E26CBE46C9}"/>
                  </a:ext>
                </a:extLst>
              </p:cNvPr>
              <p:cNvSpPr/>
              <p:nvPr/>
            </p:nvSpPr>
            <p:spPr>
              <a:xfrm>
                <a:off x="499218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EC828D07-4A71-376C-72EC-57DD17272A48}"/>
                  </a:ext>
                </a:extLst>
              </p:cNvPr>
              <p:cNvSpPr/>
              <p:nvPr/>
            </p:nvSpPr>
            <p:spPr>
              <a:xfrm>
                <a:off x="514458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214D7611-C533-A6EC-09C6-9001204D348D}"/>
                  </a:ext>
                </a:extLst>
              </p:cNvPr>
              <p:cNvSpPr/>
              <p:nvPr/>
            </p:nvSpPr>
            <p:spPr>
              <a:xfrm>
                <a:off x="529698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4E80A4C-FD8E-A7FE-CCD1-45BE7FC1FC66}"/>
                  </a:ext>
                </a:extLst>
              </p:cNvPr>
              <p:cNvSpPr/>
              <p:nvPr/>
            </p:nvSpPr>
            <p:spPr>
              <a:xfrm>
                <a:off x="544938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1E245C-8AA7-3805-D6C8-4C143F6C348A}"/>
                  </a:ext>
                </a:extLst>
              </p:cNvPr>
              <p:cNvSpPr/>
              <p:nvPr/>
            </p:nvSpPr>
            <p:spPr>
              <a:xfrm>
                <a:off x="560178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82231721-1767-508B-CBEA-13E8028AFFD6}"/>
                  </a:ext>
                </a:extLst>
              </p:cNvPr>
              <p:cNvSpPr/>
              <p:nvPr/>
            </p:nvSpPr>
            <p:spPr>
              <a:xfrm>
                <a:off x="529698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9FCED04F-FD2B-9848-A510-39B8368C6725}"/>
                  </a:ext>
                </a:extLst>
              </p:cNvPr>
              <p:cNvSpPr/>
              <p:nvPr/>
            </p:nvSpPr>
            <p:spPr>
              <a:xfrm>
                <a:off x="544938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08FCE474-478F-28EF-99DC-805235F9C67C}"/>
                  </a:ext>
                </a:extLst>
              </p:cNvPr>
              <p:cNvSpPr/>
              <p:nvPr/>
            </p:nvSpPr>
            <p:spPr>
              <a:xfrm>
                <a:off x="560178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7E16E7C-8B92-60A3-A979-90FB6DE41380}"/>
                  </a:ext>
                </a:extLst>
              </p:cNvPr>
              <p:cNvSpPr/>
              <p:nvPr/>
            </p:nvSpPr>
            <p:spPr>
              <a:xfrm>
                <a:off x="575418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7F12440-7064-FE7C-4B30-93A3C89C160D}"/>
                  </a:ext>
                </a:extLst>
              </p:cNvPr>
              <p:cNvSpPr/>
              <p:nvPr/>
            </p:nvSpPr>
            <p:spPr>
              <a:xfrm>
                <a:off x="590658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627A206-20A6-5662-970E-78C021E3EC63}"/>
                  </a:ext>
                </a:extLst>
              </p:cNvPr>
              <p:cNvSpPr/>
              <p:nvPr/>
            </p:nvSpPr>
            <p:spPr>
              <a:xfrm>
                <a:off x="558654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1B8441B-4706-891D-7530-376A71D0716F}"/>
                  </a:ext>
                </a:extLst>
              </p:cNvPr>
              <p:cNvSpPr/>
              <p:nvPr/>
            </p:nvSpPr>
            <p:spPr>
              <a:xfrm>
                <a:off x="573894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1710F8B-9DE0-1CDC-1B5D-4FA5289AC111}"/>
                  </a:ext>
                </a:extLst>
              </p:cNvPr>
              <p:cNvSpPr/>
              <p:nvPr/>
            </p:nvSpPr>
            <p:spPr>
              <a:xfrm>
                <a:off x="589134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E8FE0657-2A95-9390-E8A0-3E1AA961FBD0}"/>
                  </a:ext>
                </a:extLst>
              </p:cNvPr>
              <p:cNvSpPr/>
              <p:nvPr/>
            </p:nvSpPr>
            <p:spPr>
              <a:xfrm>
                <a:off x="604374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7FB5A4F5-9A38-7127-10D1-EAB2BD83674A}"/>
                  </a:ext>
                </a:extLst>
              </p:cNvPr>
              <p:cNvSpPr/>
              <p:nvPr/>
            </p:nvSpPr>
            <p:spPr>
              <a:xfrm>
                <a:off x="3767967" y="6255661"/>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56255AC7-C1C7-B81D-1FE8-71C7ACF5F406}"/>
                  </a:ext>
                </a:extLst>
              </p:cNvPr>
              <p:cNvSpPr/>
              <p:nvPr/>
            </p:nvSpPr>
            <p:spPr>
              <a:xfrm>
                <a:off x="589134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CFC0EE9-C55B-1627-9C4F-CE57EDEF51F0}"/>
                  </a:ext>
                </a:extLst>
              </p:cNvPr>
              <p:cNvSpPr/>
              <p:nvPr/>
            </p:nvSpPr>
            <p:spPr>
              <a:xfrm>
                <a:off x="604374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1BED0762-DA2D-4E25-786F-9D3532EBA2BA}"/>
                  </a:ext>
                </a:extLst>
              </p:cNvPr>
              <p:cNvSpPr/>
              <p:nvPr/>
            </p:nvSpPr>
            <p:spPr>
              <a:xfrm>
                <a:off x="619614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E2142D6-A3FB-5375-3352-1C9D0FC4B528}"/>
                  </a:ext>
                </a:extLst>
              </p:cNvPr>
              <p:cNvSpPr/>
              <p:nvPr/>
            </p:nvSpPr>
            <p:spPr>
              <a:xfrm>
                <a:off x="3920374" y="61018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A84B312-9AA8-9DD4-5D13-7267C9463402}"/>
                  </a:ext>
                </a:extLst>
              </p:cNvPr>
              <p:cNvSpPr/>
              <p:nvPr/>
            </p:nvSpPr>
            <p:spPr>
              <a:xfrm>
                <a:off x="4064876" y="6254209"/>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9BBA4F0-1F03-9F47-7200-CC32B7C0F469}"/>
                  </a:ext>
                </a:extLst>
              </p:cNvPr>
              <p:cNvSpPr/>
              <p:nvPr/>
            </p:nvSpPr>
            <p:spPr>
              <a:xfrm>
                <a:off x="618090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E338BF9F-D78C-6A12-62AB-9A24E9F2E65F}"/>
                  </a:ext>
                </a:extLst>
              </p:cNvPr>
              <p:cNvSpPr/>
              <p:nvPr/>
            </p:nvSpPr>
            <p:spPr>
              <a:xfrm>
                <a:off x="633330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63002D8E-C692-8B40-2FFD-5B7CCF97B7DB}"/>
                  </a:ext>
                </a:extLst>
              </p:cNvPr>
              <p:cNvSpPr/>
              <p:nvPr/>
            </p:nvSpPr>
            <p:spPr>
              <a:xfrm>
                <a:off x="4057535" y="59494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9904405-E11A-21EA-C1FE-C051158D375E}"/>
                  </a:ext>
                </a:extLst>
              </p:cNvPr>
              <p:cNvSpPr/>
              <p:nvPr/>
            </p:nvSpPr>
            <p:spPr>
              <a:xfrm>
                <a:off x="4202037" y="61032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F2A1542-B070-9A9B-6F9A-91D9566C9531}"/>
                  </a:ext>
                </a:extLst>
              </p:cNvPr>
              <p:cNvSpPr/>
              <p:nvPr/>
            </p:nvSpPr>
            <p:spPr>
              <a:xfrm>
                <a:off x="4354436" y="62556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BEECE3C1-E373-8BA4-4B66-79F9207A9B01}"/>
                  </a:ext>
                </a:extLst>
              </p:cNvPr>
              <p:cNvSpPr/>
              <p:nvPr/>
            </p:nvSpPr>
            <p:spPr>
              <a:xfrm>
                <a:off x="648570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9617ED0E-81B5-CAEE-58FA-064588AF481A}"/>
                  </a:ext>
                </a:extLst>
              </p:cNvPr>
              <p:cNvSpPr/>
              <p:nvPr/>
            </p:nvSpPr>
            <p:spPr>
              <a:xfrm>
                <a:off x="4209933" y="57955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AFC62107-7428-E4D5-E9C6-08C4438E0AE9}"/>
                  </a:ext>
                </a:extLst>
              </p:cNvPr>
              <p:cNvSpPr/>
              <p:nvPr/>
            </p:nvSpPr>
            <p:spPr>
              <a:xfrm>
                <a:off x="4362332" y="59479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03DCBB5B-02DB-4DA8-CA0B-A52A3120D08F}"/>
                  </a:ext>
                </a:extLst>
              </p:cNvPr>
              <p:cNvSpPr/>
              <p:nvPr/>
            </p:nvSpPr>
            <p:spPr>
              <a:xfrm>
                <a:off x="4514730" y="61003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7163A658-9ACA-13F5-1545-1B0A8388EF0E}"/>
                  </a:ext>
                </a:extLst>
              </p:cNvPr>
              <p:cNvSpPr/>
              <p:nvPr/>
            </p:nvSpPr>
            <p:spPr>
              <a:xfrm>
                <a:off x="4667092" y="62542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9" name="TextBox 138">
            <a:extLst>
              <a:ext uri="{FF2B5EF4-FFF2-40B4-BE49-F238E27FC236}">
                <a16:creationId xmlns:a16="http://schemas.microsoft.com/office/drawing/2014/main" id="{A367D645-033A-6501-DCE3-F4FEA1AE2FC3}"/>
              </a:ext>
            </a:extLst>
          </p:cNvPr>
          <p:cNvSpPr txBox="1"/>
          <p:nvPr/>
        </p:nvSpPr>
        <p:spPr>
          <a:xfrm>
            <a:off x="5653350" y="3485685"/>
            <a:ext cx="1766229" cy="369332"/>
          </a:xfrm>
          <a:prstGeom prst="rect">
            <a:avLst/>
          </a:prstGeom>
          <a:solidFill>
            <a:srgbClr val="F2F2F2"/>
          </a:solidFill>
          <a:ln w="25400">
            <a:solidFill>
              <a:schemeClr val="tx1"/>
            </a:solidFill>
          </a:ln>
        </p:spPr>
        <p:txBody>
          <a:bodyPr wrap="square" rtlCol="0">
            <a:spAutoFit/>
          </a:bodyPr>
          <a:lstStyle/>
          <a:p>
            <a:r>
              <a:rPr lang="en-US"/>
              <a:t>Cluster Manager</a:t>
            </a:r>
          </a:p>
        </p:txBody>
      </p:sp>
      <p:sp>
        <p:nvSpPr>
          <p:cNvPr id="140" name="Arrow: Left-Right 139">
            <a:extLst>
              <a:ext uri="{FF2B5EF4-FFF2-40B4-BE49-F238E27FC236}">
                <a16:creationId xmlns:a16="http://schemas.microsoft.com/office/drawing/2014/main" id="{62501E16-BE44-5D4C-DDC6-ED39E89E08B5}"/>
              </a:ext>
            </a:extLst>
          </p:cNvPr>
          <p:cNvSpPr/>
          <p:nvPr/>
        </p:nvSpPr>
        <p:spPr>
          <a:xfrm>
            <a:off x="4983146"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Arrow: Left-Right 141">
            <a:extLst>
              <a:ext uri="{FF2B5EF4-FFF2-40B4-BE49-F238E27FC236}">
                <a16:creationId xmlns:a16="http://schemas.microsoft.com/office/drawing/2014/main" id="{542D9239-29FE-6052-826E-68DF2C69585C}"/>
              </a:ext>
            </a:extLst>
          </p:cNvPr>
          <p:cNvSpPr/>
          <p:nvPr/>
        </p:nvSpPr>
        <p:spPr>
          <a:xfrm>
            <a:off x="7479925"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1DEAB0CE-9106-CFF5-E0B9-5AC092DBAC03}"/>
              </a:ext>
            </a:extLst>
          </p:cNvPr>
          <p:cNvGrpSpPr/>
          <p:nvPr/>
        </p:nvGrpSpPr>
        <p:grpSpPr>
          <a:xfrm>
            <a:off x="5227523" y="4208367"/>
            <a:ext cx="2740120" cy="1548032"/>
            <a:chOff x="6576014" y="4499942"/>
            <a:chExt cx="2740120" cy="1548032"/>
          </a:xfrm>
        </p:grpSpPr>
        <p:sp>
          <p:nvSpPr>
            <p:cNvPr id="149" name="TextBox 148">
              <a:extLst>
                <a:ext uri="{FF2B5EF4-FFF2-40B4-BE49-F238E27FC236}">
                  <a16:creationId xmlns:a16="http://schemas.microsoft.com/office/drawing/2014/main" id="{617599E9-0504-99F1-44C7-EC14B3458551}"/>
                </a:ext>
              </a:extLst>
            </p:cNvPr>
            <p:cNvSpPr txBox="1"/>
            <p:nvPr/>
          </p:nvSpPr>
          <p:spPr>
            <a:xfrm>
              <a:off x="6576014" y="5586309"/>
              <a:ext cx="2740120" cy="461665"/>
            </a:xfrm>
            <a:prstGeom prst="rect">
              <a:avLst/>
            </a:prstGeom>
            <a:noFill/>
          </p:spPr>
          <p:txBody>
            <a:bodyPr wrap="square" rtlCol="0">
              <a:spAutoFit/>
            </a:bodyPr>
            <a:lstStyle/>
            <a:p>
              <a:r>
                <a:rPr lang="en-US" sz="2400"/>
                <a:t>Distributed Storage</a:t>
              </a:r>
            </a:p>
          </p:txBody>
        </p:sp>
        <p:sp>
          <p:nvSpPr>
            <p:cNvPr id="40" name="Flowchart: Magnetic Disk 39">
              <a:extLst>
                <a:ext uri="{FF2B5EF4-FFF2-40B4-BE49-F238E27FC236}">
                  <a16:creationId xmlns:a16="http://schemas.microsoft.com/office/drawing/2014/main" id="{4577304B-7C4E-2986-27E2-5BF963EDEFCF}"/>
                </a:ext>
              </a:extLst>
            </p:cNvPr>
            <p:cNvSpPr/>
            <p:nvPr/>
          </p:nvSpPr>
          <p:spPr>
            <a:xfrm>
              <a:off x="7227472" y="44999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4" name="Flowchart: Magnetic Disk 143">
              <a:extLst>
                <a:ext uri="{FF2B5EF4-FFF2-40B4-BE49-F238E27FC236}">
                  <a16:creationId xmlns:a16="http://schemas.microsoft.com/office/drawing/2014/main" id="{2096C5FB-E1D9-CFD1-A76B-73A737EF19EC}"/>
                </a:ext>
              </a:extLst>
            </p:cNvPr>
            <p:cNvSpPr/>
            <p:nvPr/>
          </p:nvSpPr>
          <p:spPr>
            <a:xfrm>
              <a:off x="7379872" y="46523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6" name="Flowchart: Magnetic Disk 145">
              <a:extLst>
                <a:ext uri="{FF2B5EF4-FFF2-40B4-BE49-F238E27FC236}">
                  <a16:creationId xmlns:a16="http://schemas.microsoft.com/office/drawing/2014/main" id="{83A221AD-4779-353D-66BA-221803550DA6}"/>
                </a:ext>
              </a:extLst>
            </p:cNvPr>
            <p:cNvSpPr/>
            <p:nvPr/>
          </p:nvSpPr>
          <p:spPr>
            <a:xfrm>
              <a:off x="7532272" y="48047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57" name="TextBox 156">
            <a:extLst>
              <a:ext uri="{FF2B5EF4-FFF2-40B4-BE49-F238E27FC236}">
                <a16:creationId xmlns:a16="http://schemas.microsoft.com/office/drawing/2014/main" id="{FF0F724B-4D97-81E0-359C-71C098B959BE}"/>
              </a:ext>
            </a:extLst>
          </p:cNvPr>
          <p:cNvSpPr txBox="1"/>
          <p:nvPr/>
        </p:nvSpPr>
        <p:spPr>
          <a:xfrm>
            <a:off x="7998420" y="4799554"/>
            <a:ext cx="2947455" cy="461665"/>
          </a:xfrm>
          <a:prstGeom prst="rect">
            <a:avLst/>
          </a:prstGeom>
          <a:noFill/>
        </p:spPr>
        <p:txBody>
          <a:bodyPr wrap="square" rtlCol="0">
            <a:spAutoFit/>
          </a:bodyPr>
          <a:lstStyle/>
          <a:p>
            <a:r>
              <a:rPr lang="en-US" sz="2400"/>
              <a:t>Distributed Compute</a:t>
            </a:r>
          </a:p>
        </p:txBody>
      </p:sp>
      <p:sp>
        <p:nvSpPr>
          <p:cNvPr id="160" name="Arrow: Left-Right 159">
            <a:extLst>
              <a:ext uri="{FF2B5EF4-FFF2-40B4-BE49-F238E27FC236}">
                <a16:creationId xmlns:a16="http://schemas.microsoft.com/office/drawing/2014/main" id="{98DA5CA7-0E2B-869E-8774-B2C73ACAFE8C}"/>
              </a:ext>
            </a:extLst>
          </p:cNvPr>
          <p:cNvSpPr/>
          <p:nvPr/>
        </p:nvSpPr>
        <p:spPr>
          <a:xfrm>
            <a:off x="1949714"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46241AFC-3041-A84A-D39B-05E713EFB092}"/>
              </a:ext>
            </a:extLst>
          </p:cNvPr>
          <p:cNvSpPr/>
          <p:nvPr/>
        </p:nvSpPr>
        <p:spPr>
          <a:xfrm rot="18427130">
            <a:off x="7340107" y="41888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Arrow: Left-Right 163">
            <a:extLst>
              <a:ext uri="{FF2B5EF4-FFF2-40B4-BE49-F238E27FC236}">
                <a16:creationId xmlns:a16="http://schemas.microsoft.com/office/drawing/2014/main" id="{4C9A499C-6107-FAA2-4BD8-B06E026DD5D8}"/>
              </a:ext>
            </a:extLst>
          </p:cNvPr>
          <p:cNvSpPr/>
          <p:nvPr/>
        </p:nvSpPr>
        <p:spPr>
          <a:xfrm rot="3187494">
            <a:off x="5164741" y="41891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AEE28D-17EC-3DD3-972C-4EFA12663273}"/>
              </a:ext>
            </a:extLst>
          </p:cNvPr>
          <p:cNvSpPr txBox="1"/>
          <p:nvPr/>
        </p:nvSpPr>
        <p:spPr>
          <a:xfrm>
            <a:off x="5945851" y="1412436"/>
            <a:ext cx="2947455" cy="461665"/>
          </a:xfrm>
          <a:prstGeom prst="rect">
            <a:avLst/>
          </a:prstGeom>
          <a:noFill/>
        </p:spPr>
        <p:txBody>
          <a:bodyPr wrap="square" rtlCol="0">
            <a:spAutoFit/>
          </a:bodyPr>
          <a:lstStyle/>
          <a:p>
            <a:r>
              <a:rPr lang="en-US" sz="2400"/>
              <a:t>Azure Cloud</a:t>
            </a:r>
          </a:p>
        </p:txBody>
      </p:sp>
    </p:spTree>
    <p:extLst>
      <p:ext uri="{BB962C8B-B14F-4D97-AF65-F5344CB8AC3E}">
        <p14:creationId xmlns:p14="http://schemas.microsoft.com/office/powerpoint/2010/main" val="1178492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Part 1: Exploring the database</a:t>
            </a:r>
          </a:p>
        </p:txBody>
      </p:sp>
    </p:spTree>
    <p:extLst>
      <p:ext uri="{BB962C8B-B14F-4D97-AF65-F5344CB8AC3E}">
        <p14:creationId xmlns:p14="http://schemas.microsoft.com/office/powerpoint/2010/main" val="268176840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30" descr="A picture containing timeline&#10;&#10;Description automatically generated">
            <a:extLst>
              <a:ext uri="{FF2B5EF4-FFF2-40B4-BE49-F238E27FC236}">
                <a16:creationId xmlns:a16="http://schemas.microsoft.com/office/drawing/2014/main" id="{8BDC4836-7F27-7FC8-AC2C-43A2BB23B1F2}"/>
              </a:ext>
            </a:extLst>
          </p:cNvPr>
          <p:cNvPicPr>
            <a:picLocks noChangeAspect="1"/>
          </p:cNvPicPr>
          <p:nvPr/>
        </p:nvPicPr>
        <p:blipFill rotWithShape="1">
          <a:blip r:embed="rId3"/>
          <a:srcRect l="5045" t="17460" r="11531" b="-1058"/>
          <a:stretch/>
        </p:blipFill>
        <p:spPr>
          <a:xfrm>
            <a:off x="7531261" y="4138559"/>
            <a:ext cx="4462858" cy="1526200"/>
          </a:xfrm>
          <a:prstGeom prst="rect">
            <a:avLst/>
          </a:prstGeom>
        </p:spPr>
      </p:pic>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ea typeface="+mj-lt"/>
                <a:cs typeface="+mj-lt"/>
              </a:rPr>
              <a:t>Relational Database</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a:xfrm>
            <a:off x="838200" y="1555550"/>
            <a:ext cx="10101570" cy="5007235"/>
          </a:xfrm>
        </p:spPr>
        <p:txBody>
          <a:bodyPr vert="horz" lIns="91440" tIns="45720" rIns="91440" bIns="45720" rtlCol="0" anchor="t">
            <a:normAutofit lnSpcReduction="10000"/>
          </a:bodyPr>
          <a:lstStyle/>
          <a:p>
            <a:r>
              <a:rPr lang="en-US" b="1" dirty="0">
                <a:cs typeface="Calibri"/>
              </a:rPr>
              <a:t>Store</a:t>
            </a:r>
            <a:r>
              <a:rPr lang="en-US" dirty="0">
                <a:cs typeface="Calibri"/>
              </a:rPr>
              <a:t> a system/org data by finding its </a:t>
            </a:r>
            <a:r>
              <a:rPr lang="en-US" b="1" dirty="0">
                <a:cs typeface="Calibri"/>
              </a:rPr>
              <a:t>Entity Types:</a:t>
            </a:r>
          </a:p>
          <a:p>
            <a:pPr lvl="1" indent="0"/>
            <a:r>
              <a:rPr lang="en-US" dirty="0">
                <a:cs typeface="Calibri"/>
              </a:rPr>
              <a:t> E.g., Patients, Encounters, Medications, ...</a:t>
            </a:r>
          </a:p>
          <a:p>
            <a:pPr lvl="1" indent="0"/>
            <a:endParaRPr lang="en-US">
              <a:cs typeface="Calibri"/>
            </a:endParaRPr>
          </a:p>
          <a:p>
            <a:r>
              <a:rPr lang="en-US" dirty="0">
                <a:cs typeface="Calibri"/>
              </a:rPr>
              <a:t>Express Entity Type with a </a:t>
            </a:r>
            <a:r>
              <a:rPr lang="en-US" b="1" dirty="0">
                <a:cs typeface="Calibri"/>
              </a:rPr>
              <a:t>Table</a:t>
            </a:r>
            <a:r>
              <a:rPr lang="en-US" dirty="0">
                <a:cs typeface="Calibri"/>
              </a:rPr>
              <a:t> – row (record) x column (attribute)</a:t>
            </a:r>
          </a:p>
          <a:p>
            <a:pPr lvl="1" indent="-342900"/>
            <a:r>
              <a:rPr lang="en-US" dirty="0">
                <a:cs typeface="Calibri"/>
              </a:rPr>
              <a:t>Primary key</a:t>
            </a:r>
            <a:r>
              <a:rPr lang="en-US" dirty="0">
                <a:ea typeface="+mn-lt"/>
                <a:cs typeface="+mn-lt"/>
              </a:rPr>
              <a:t> (PK) – One column that is record's identity [Patient-ID]</a:t>
            </a:r>
            <a:endParaRPr lang="en-US" dirty="0">
              <a:cs typeface="Calibri"/>
            </a:endParaRPr>
          </a:p>
          <a:p>
            <a:pPr lvl="1" indent="-342900"/>
            <a:endParaRPr lang="en-US">
              <a:cs typeface="Calibri"/>
            </a:endParaRPr>
          </a:p>
          <a:p>
            <a:r>
              <a:rPr lang="en-US" dirty="0">
                <a:cs typeface="Calibri"/>
              </a:rPr>
              <a:t>Link ("join") entities together by expressing a </a:t>
            </a:r>
            <a:r>
              <a:rPr lang="en-US" b="1" dirty="0">
                <a:cs typeface="Calibri"/>
              </a:rPr>
              <a:t>Relationship</a:t>
            </a:r>
            <a:r>
              <a:rPr lang="en-US" dirty="0">
                <a:cs typeface="Calibri"/>
              </a:rPr>
              <a:t>.</a:t>
            </a:r>
          </a:p>
          <a:p>
            <a:r>
              <a:rPr lang="en-US" dirty="0">
                <a:ea typeface="+mn-lt"/>
                <a:cs typeface="+mn-lt"/>
              </a:rPr>
              <a:t>Relationship – By accepting a foreign key!</a:t>
            </a:r>
          </a:p>
          <a:p>
            <a:pPr lvl="1"/>
            <a:r>
              <a:rPr lang="en-US" dirty="0">
                <a:ea typeface="+mn-lt"/>
                <a:cs typeface="+mn-lt"/>
              </a:rPr>
              <a:t>(Commonly) 1-to-many: </a:t>
            </a:r>
            <a:endParaRPr lang="en-US" dirty="0">
              <a:cs typeface="Calibri"/>
            </a:endParaRPr>
          </a:p>
          <a:p>
            <a:pPr marL="457200" lvl="1" indent="0">
              <a:buNone/>
            </a:pPr>
            <a:r>
              <a:rPr lang="en-US" dirty="0">
                <a:ea typeface="+mn-lt"/>
                <a:cs typeface="+mn-lt"/>
              </a:rPr>
              <a:t>                        one </a:t>
            </a:r>
            <a:r>
              <a:rPr lang="en-US" b="1" dirty="0">
                <a:ea typeface="+mn-lt"/>
                <a:cs typeface="+mn-lt"/>
              </a:rPr>
              <a:t>Patient </a:t>
            </a:r>
            <a:r>
              <a:rPr lang="en-US" dirty="0">
                <a:ea typeface="+mn-lt"/>
                <a:cs typeface="+mn-lt"/>
              </a:rPr>
              <a:t>has </a:t>
            </a:r>
            <a:r>
              <a:rPr lang="en-US" u="sng" dirty="0">
                <a:ea typeface="+mn-lt"/>
                <a:cs typeface="+mn-lt"/>
              </a:rPr>
              <a:t>many</a:t>
            </a:r>
            <a:r>
              <a:rPr lang="en-US" dirty="0">
                <a:ea typeface="+mn-lt"/>
                <a:cs typeface="+mn-lt"/>
              </a:rPr>
              <a:t> </a:t>
            </a:r>
            <a:r>
              <a:rPr lang="en-US" b="1" dirty="0">
                <a:ea typeface="+mn-lt"/>
                <a:cs typeface="+mn-lt"/>
              </a:rPr>
              <a:t>Encounter</a:t>
            </a:r>
            <a:r>
              <a:rPr lang="en-US" dirty="0">
                <a:ea typeface="+mn-lt"/>
                <a:cs typeface="+mn-lt"/>
              </a:rPr>
              <a:t>s</a:t>
            </a:r>
          </a:p>
          <a:p>
            <a:pPr marL="457200" lvl="1" indent="0">
              <a:buNone/>
            </a:pPr>
            <a:r>
              <a:rPr lang="en-US" dirty="0">
                <a:cs typeface="Calibri"/>
              </a:rPr>
              <a:t>                        one </a:t>
            </a:r>
            <a:r>
              <a:rPr lang="en-US" b="1" dirty="0">
                <a:cs typeface="Calibri"/>
              </a:rPr>
              <a:t>Encounter </a:t>
            </a:r>
            <a:r>
              <a:rPr lang="en-US" dirty="0">
                <a:cs typeface="Calibri"/>
              </a:rPr>
              <a:t>belongs to </a:t>
            </a:r>
            <a:r>
              <a:rPr lang="en-US" u="sng" dirty="0">
                <a:cs typeface="Calibri"/>
              </a:rPr>
              <a:t>only one</a:t>
            </a:r>
            <a:r>
              <a:rPr lang="en-US" dirty="0">
                <a:cs typeface="Calibri"/>
              </a:rPr>
              <a:t> </a:t>
            </a:r>
            <a:r>
              <a:rPr lang="en-US" b="1" dirty="0">
                <a:cs typeface="Calibri"/>
              </a:rPr>
              <a:t>Patient</a:t>
            </a:r>
            <a:r>
              <a:rPr lang="en-US" b="1" dirty="0">
                <a:ea typeface="+mn-lt"/>
                <a:cs typeface="+mn-lt"/>
              </a:rPr>
              <a:t>!</a:t>
            </a:r>
            <a:endParaRPr lang="en-US" dirty="0">
              <a:ea typeface="+mn-lt"/>
              <a:cs typeface="+mn-lt"/>
            </a:endParaRPr>
          </a:p>
        </p:txBody>
      </p:sp>
    </p:spTree>
    <p:extLst>
      <p:ext uri="{BB962C8B-B14F-4D97-AF65-F5344CB8AC3E}">
        <p14:creationId xmlns:p14="http://schemas.microsoft.com/office/powerpoint/2010/main" val="21116182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126</TotalTime>
  <Words>2989</Words>
  <Application>Microsoft Office PowerPoint</Application>
  <PresentationFormat>Widescreen</PresentationFormat>
  <Paragraphs>560</Paragraphs>
  <Slides>19</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-apple-system</vt:lpstr>
      <vt:lpstr>Arial</vt:lpstr>
      <vt:lpstr>Calibri</vt:lpstr>
      <vt:lpstr>Calibri Light</vt:lpstr>
      <vt:lpstr>Consolas</vt:lpstr>
      <vt:lpstr>Segoe UI</vt:lpstr>
      <vt:lpstr>Wingdings</vt:lpstr>
      <vt:lpstr>Office Theme</vt:lpstr>
      <vt:lpstr>Introduction to Machine Learning and Analytics  on Simulated EMR Data</vt:lpstr>
      <vt:lpstr>Objectives</vt:lpstr>
      <vt:lpstr>Machine Learning</vt:lpstr>
      <vt:lpstr>Technology</vt:lpstr>
      <vt:lpstr>PowerPoint Presentation</vt:lpstr>
      <vt:lpstr>Part 0: Setting up Databricks</vt:lpstr>
      <vt:lpstr>Apache Spark &amp; Microsoft Azure Databricks</vt:lpstr>
      <vt:lpstr>Part 1: Exploring the database</vt:lpstr>
      <vt:lpstr>Relational Database</vt:lpstr>
      <vt:lpstr>PowerPoint Presentation</vt:lpstr>
      <vt:lpstr>PowerPoint Presentation</vt:lpstr>
      <vt:lpstr>PowerPoint Presentation</vt:lpstr>
      <vt:lpstr>Part 2: Co-occurrence</vt:lpstr>
      <vt:lpstr>Co-occurrence</vt:lpstr>
      <vt:lpstr>PowerPoint Presentation</vt:lpstr>
      <vt:lpstr>Part 3: Explainable Boosting Machines</vt:lpstr>
      <vt:lpstr> Explainable Boosting Machine (EBM): a fast implementation of GA2M Generalized Additive Model Plus Interactions  </vt:lpstr>
      <vt:lpstr>Interpreting an EBM Model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and Analytics  on Simulated EMR Data</dc:title>
  <dc:creator>Robert Horton</dc:creator>
  <cp:lastModifiedBy>Robert Horton</cp:lastModifiedBy>
  <cp:revision>161</cp:revision>
  <dcterms:created xsi:type="dcterms:W3CDTF">2022-05-02T22:35:24Z</dcterms:created>
  <dcterms:modified xsi:type="dcterms:W3CDTF">2022-11-09T23:25:58Z</dcterms:modified>
</cp:coreProperties>
</file>